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BAF0761D-11A0-4258-88F6-C4F2C983528F}" type="datetimeFigureOut">
              <a:rPr lang="it-IT" smtClean="0"/>
              <a:t>26/09/2022</a:t>
            </a:fld>
            <a:endParaRPr lang="it-IT"/>
          </a:p>
        </p:txBody>
      </p:sp>
      <p:sp>
        <p:nvSpPr>
          <p:cNvPr id="16" name="Segnaposto numero diapositiva 15"/>
          <p:cNvSpPr>
            <a:spLocks noGrp="1"/>
          </p:cNvSpPr>
          <p:nvPr>
            <p:ph type="sldNum" sz="quarter" idx="11"/>
          </p:nvPr>
        </p:nvSpPr>
        <p:spPr/>
        <p:txBody>
          <a:bodyPr/>
          <a:lstStyle/>
          <a:p>
            <a:fld id="{B7831E78-F4D1-4DE2-8570-DBC0B50AC6DF}"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AF0761D-11A0-4258-88F6-C4F2C983528F}" type="datetimeFigureOut">
              <a:rPr lang="it-IT" smtClean="0"/>
              <a:t>26/09/2022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831E78-F4D1-4DE2-8570-DBC0B50AC6D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AF0761D-11A0-4258-88F6-C4F2C983528F}" type="datetimeFigureOut">
              <a:rPr lang="it-IT" smtClean="0"/>
              <a:t>26/09/2022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831E78-F4D1-4DE2-8570-DBC0B50AC6D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BAF0761D-11A0-4258-88F6-C4F2C983528F}" type="datetimeFigureOut">
              <a:rPr lang="it-IT" smtClean="0"/>
              <a:t>26/09/2022</a:t>
            </a:fld>
            <a:endParaRPr lang="it-IT"/>
          </a:p>
        </p:txBody>
      </p:sp>
      <p:sp>
        <p:nvSpPr>
          <p:cNvPr id="15" name="Segnaposto numero diapositiva 14"/>
          <p:cNvSpPr>
            <a:spLocks noGrp="1"/>
          </p:cNvSpPr>
          <p:nvPr>
            <p:ph type="sldNum" sz="quarter" idx="15"/>
          </p:nvPr>
        </p:nvSpPr>
        <p:spPr/>
        <p:txBody>
          <a:bodyPr/>
          <a:lstStyle>
            <a:lvl1pPr algn="ctr">
              <a:defRPr/>
            </a:lvl1pPr>
          </a:lstStyle>
          <a:p>
            <a:fld id="{B7831E78-F4D1-4DE2-8570-DBC0B50AC6DF}"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BAF0761D-11A0-4258-88F6-C4F2C983528F}" type="datetimeFigureOut">
              <a:rPr lang="it-IT" smtClean="0"/>
              <a:t>26/09/2022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831E78-F4D1-4DE2-8570-DBC0B50AC6DF}"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BAF0761D-11A0-4258-88F6-C4F2C983528F}" type="datetimeFigureOut">
              <a:rPr lang="it-IT" smtClean="0"/>
              <a:t>26/09/2022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831E78-F4D1-4DE2-8570-DBC0B50AC6DF}"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7831E78-F4D1-4DE2-8570-DBC0B50AC6DF}"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BAF0761D-11A0-4258-88F6-C4F2C983528F}" type="datetimeFigureOut">
              <a:rPr lang="it-IT" smtClean="0"/>
              <a:t>26/09/2022</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BAF0761D-11A0-4258-88F6-C4F2C983528F}" type="datetimeFigureOut">
              <a:rPr lang="it-IT" smtClean="0"/>
              <a:t>26/09/2022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831E78-F4D1-4DE2-8570-DBC0B50AC6DF}"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AF0761D-11A0-4258-88F6-C4F2C983528F}" type="datetimeFigureOut">
              <a:rPr lang="it-IT" smtClean="0"/>
              <a:t>26/09/2022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831E78-F4D1-4DE2-8570-DBC0B50AC6D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BAF0761D-11A0-4258-88F6-C4F2C983528F}" type="datetimeFigureOut">
              <a:rPr lang="it-IT" smtClean="0"/>
              <a:t>26/09/2022</a:t>
            </a:fld>
            <a:endParaRPr lang="it-IT"/>
          </a:p>
        </p:txBody>
      </p:sp>
      <p:sp>
        <p:nvSpPr>
          <p:cNvPr id="9" name="Segnaposto numero diapositiva 8"/>
          <p:cNvSpPr>
            <a:spLocks noGrp="1"/>
          </p:cNvSpPr>
          <p:nvPr>
            <p:ph type="sldNum" sz="quarter" idx="15"/>
          </p:nvPr>
        </p:nvSpPr>
        <p:spPr/>
        <p:txBody>
          <a:bodyPr/>
          <a:lstStyle/>
          <a:p>
            <a:fld id="{B7831E78-F4D1-4DE2-8570-DBC0B50AC6DF}"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BAF0761D-11A0-4258-88F6-C4F2C983528F}" type="datetimeFigureOut">
              <a:rPr lang="it-IT" smtClean="0"/>
              <a:t>26/09/2022</a:t>
            </a:fld>
            <a:endParaRPr lang="it-IT"/>
          </a:p>
        </p:txBody>
      </p:sp>
      <p:sp>
        <p:nvSpPr>
          <p:cNvPr id="9" name="Segnaposto numero diapositiva 8"/>
          <p:cNvSpPr>
            <a:spLocks noGrp="1"/>
          </p:cNvSpPr>
          <p:nvPr>
            <p:ph type="sldNum" sz="quarter" idx="11"/>
          </p:nvPr>
        </p:nvSpPr>
        <p:spPr/>
        <p:txBody>
          <a:bodyPr/>
          <a:lstStyle/>
          <a:p>
            <a:fld id="{B7831E78-F4D1-4DE2-8570-DBC0B50AC6DF}"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AF0761D-11A0-4258-88F6-C4F2C983528F}" type="datetimeFigureOut">
              <a:rPr lang="it-IT" smtClean="0"/>
              <a:t>26/09/2022</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7831E78-F4D1-4DE2-8570-DBC0B50AC6DF}"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3699804"/>
            <a:ext cx="8305800" cy="881324"/>
          </a:xfrm>
        </p:spPr>
        <p:txBody>
          <a:bodyPr/>
          <a:lstStyle/>
          <a:p>
            <a:r>
              <a:rPr lang="it-IT" dirty="0" smtClean="0"/>
              <a:t>Legge 170/2010</a:t>
            </a:r>
          </a:p>
          <a:p>
            <a:pPr algn="l"/>
            <a:r>
              <a:rPr lang="it-IT" i="1" dirty="0" smtClean="0">
                <a:solidFill>
                  <a:srgbClr val="202124"/>
                </a:solidFill>
                <a:latin typeface="arial"/>
              </a:rPr>
              <a:t>Ognuno è un genio.</a:t>
            </a:r>
          </a:p>
          <a:p>
            <a:pPr algn="l"/>
            <a:r>
              <a:rPr lang="it-IT" i="1" dirty="0" smtClean="0">
                <a:solidFill>
                  <a:srgbClr val="202124"/>
                </a:solidFill>
                <a:latin typeface="arial"/>
              </a:rPr>
              <a:t>Ma se si giudica un pesce </a:t>
            </a:r>
          </a:p>
          <a:p>
            <a:pPr algn="l"/>
            <a:r>
              <a:rPr lang="it-IT" i="1" dirty="0" smtClean="0">
                <a:solidFill>
                  <a:srgbClr val="202124"/>
                </a:solidFill>
                <a:latin typeface="arial"/>
              </a:rPr>
              <a:t>dalla sua abilità di arrampicarsi sugli alberi, </a:t>
            </a:r>
          </a:p>
          <a:p>
            <a:pPr algn="l"/>
            <a:r>
              <a:rPr lang="it-IT" i="1" dirty="0" smtClean="0">
                <a:solidFill>
                  <a:srgbClr val="202124"/>
                </a:solidFill>
                <a:latin typeface="arial"/>
              </a:rPr>
              <a:t>lui passerà tutta la vita a credersi stupido.  </a:t>
            </a:r>
          </a:p>
          <a:p>
            <a:pPr algn="l"/>
            <a:r>
              <a:rPr lang="it-IT" dirty="0">
                <a:solidFill>
                  <a:srgbClr val="202124"/>
                </a:solidFill>
                <a:latin typeface="arial"/>
              </a:rPr>
              <a:t> </a:t>
            </a:r>
            <a:r>
              <a:rPr lang="it-IT" dirty="0" smtClean="0">
                <a:solidFill>
                  <a:srgbClr val="202124"/>
                </a:solidFill>
                <a:latin typeface="arial"/>
              </a:rPr>
              <a:t>                                       Albert Einstein</a:t>
            </a:r>
            <a:endParaRPr lang="it-IT" dirty="0"/>
          </a:p>
        </p:txBody>
      </p:sp>
      <p:sp>
        <p:nvSpPr>
          <p:cNvPr id="2" name="Titolo 1"/>
          <p:cNvSpPr>
            <a:spLocks noGrp="1"/>
          </p:cNvSpPr>
          <p:nvPr>
            <p:ph type="ctrTitle"/>
          </p:nvPr>
        </p:nvSpPr>
        <p:spPr>
          <a:xfrm>
            <a:off x="683568" y="1433732"/>
            <a:ext cx="7776864" cy="1707236"/>
          </a:xfrm>
        </p:spPr>
        <p:txBody>
          <a:bodyPr/>
          <a:lstStyle/>
          <a:p>
            <a:r>
              <a:rPr lang="it-IT" b="1" dirty="0" smtClean="0"/>
              <a:t>SETTIMANA NAZIONALE DELLA DISLESSIA</a:t>
            </a:r>
            <a:endParaRPr lang="it-IT" b="1" dirty="0"/>
          </a:p>
        </p:txBody>
      </p:sp>
      <p:sp>
        <p:nvSpPr>
          <p:cNvPr id="4" name="CasellaDiTesto 3"/>
          <p:cNvSpPr txBox="1"/>
          <p:nvPr/>
        </p:nvSpPr>
        <p:spPr>
          <a:xfrm>
            <a:off x="827584" y="1124744"/>
            <a:ext cx="4104456" cy="369332"/>
          </a:xfrm>
          <a:prstGeom prst="rect">
            <a:avLst/>
          </a:prstGeom>
          <a:noFill/>
        </p:spPr>
        <p:txBody>
          <a:bodyPr wrap="square" rtlCol="0">
            <a:spAutoFit/>
          </a:bodyPr>
          <a:lstStyle/>
          <a:p>
            <a:pPr algn="ctr"/>
            <a:r>
              <a:rPr lang="it-IT" dirty="0" smtClean="0"/>
              <a:t>3-9 </a:t>
            </a:r>
            <a:r>
              <a:rPr lang="it-IT" dirty="0" smtClean="0"/>
              <a:t>ottobre 2022 </a:t>
            </a:r>
            <a:r>
              <a:rPr lang="it-IT" dirty="0" smtClean="0"/>
              <a:t>VII EDIZIONE</a:t>
            </a:r>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573016"/>
            <a:ext cx="1568145" cy="199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6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smtClean="0"/>
              <a:t>La </a:t>
            </a:r>
            <a:r>
              <a:rPr lang="it-IT" sz="3600" b="1" dirty="0" smtClean="0"/>
              <a:t>LEGGE </a:t>
            </a:r>
            <a:r>
              <a:rPr lang="it-IT" sz="3600" b="1" dirty="0" smtClean="0"/>
              <a:t>n.170 dell’8 </a:t>
            </a:r>
            <a:r>
              <a:rPr lang="it-IT" sz="3600" b="1" dirty="0" smtClean="0"/>
              <a:t>OTTOBRE 2010</a:t>
            </a:r>
            <a:br>
              <a:rPr lang="it-IT" sz="3600" b="1" dirty="0" smtClean="0"/>
            </a:br>
            <a:r>
              <a:rPr lang="it-IT" sz="1600" b="1" dirty="0" smtClean="0"/>
              <a:t>«</a:t>
            </a:r>
            <a:r>
              <a:rPr lang="it-IT" sz="1600" spc="0" dirty="0" smtClean="0">
                <a:ln>
                  <a:noFill/>
                </a:ln>
                <a:solidFill>
                  <a:prstClr val="white"/>
                </a:solidFill>
                <a:effectLst/>
                <a:ea typeface="+mn-ea"/>
                <a:cs typeface="+mn-cs"/>
              </a:rPr>
              <a:t>Nuove </a:t>
            </a:r>
            <a:r>
              <a:rPr lang="it-IT" sz="1600" spc="0" dirty="0">
                <a:ln>
                  <a:noFill/>
                </a:ln>
                <a:solidFill>
                  <a:prstClr val="white"/>
                </a:solidFill>
                <a:effectLst/>
                <a:ea typeface="+mn-ea"/>
                <a:cs typeface="+mn-cs"/>
              </a:rPr>
              <a:t>norme in materia di disturbi specifici di apprendimento in ambito </a:t>
            </a:r>
            <a:r>
              <a:rPr lang="it-IT" sz="1600" spc="0" dirty="0" smtClean="0">
                <a:ln>
                  <a:noFill/>
                </a:ln>
                <a:solidFill>
                  <a:prstClr val="white"/>
                </a:solidFill>
                <a:effectLst/>
                <a:ea typeface="+mn-ea"/>
                <a:cs typeface="+mn-cs"/>
              </a:rPr>
              <a:t>scolastico»</a:t>
            </a:r>
            <a:endParaRPr lang="it-IT" sz="3600" b="1" dirty="0"/>
          </a:p>
        </p:txBody>
      </p:sp>
      <p:sp>
        <p:nvSpPr>
          <p:cNvPr id="3" name="Segnaposto contenuto 2"/>
          <p:cNvSpPr>
            <a:spLocks noGrp="1"/>
          </p:cNvSpPr>
          <p:nvPr>
            <p:ph sz="half" idx="1"/>
          </p:nvPr>
        </p:nvSpPr>
        <p:spPr/>
        <p:txBody>
          <a:bodyPr>
            <a:normAutofit fontScale="62500" lnSpcReduction="20000"/>
          </a:bodyPr>
          <a:lstStyle/>
          <a:p>
            <a:pPr>
              <a:lnSpc>
                <a:spcPct val="160000"/>
              </a:lnSpc>
            </a:pPr>
            <a:r>
              <a:rPr lang="it-IT" dirty="0" smtClean="0"/>
              <a:t>Si definiscono </a:t>
            </a:r>
            <a:r>
              <a:rPr lang="it-IT" u="sng" dirty="0">
                <a:solidFill>
                  <a:prstClr val="white"/>
                </a:solidFill>
              </a:rPr>
              <a:t>disturbi specifici dell’apprendimento </a:t>
            </a:r>
            <a:r>
              <a:rPr lang="it-IT" dirty="0">
                <a:solidFill>
                  <a:prstClr val="white"/>
                </a:solidFill>
              </a:rPr>
              <a:t> </a:t>
            </a:r>
            <a:r>
              <a:rPr lang="it-IT" dirty="0"/>
              <a:t>l</a:t>
            </a:r>
            <a:r>
              <a:rPr lang="it-IT" dirty="0" smtClean="0"/>
              <a:t>a </a:t>
            </a:r>
            <a:r>
              <a:rPr lang="it-IT" b="1" dirty="0" smtClean="0"/>
              <a:t>dislessia</a:t>
            </a:r>
            <a:r>
              <a:rPr lang="it-IT" dirty="0"/>
              <a:t>, la </a:t>
            </a:r>
            <a:r>
              <a:rPr lang="it-IT" b="1" dirty="0"/>
              <a:t>disortografia</a:t>
            </a:r>
            <a:r>
              <a:rPr lang="it-IT" dirty="0"/>
              <a:t>, la </a:t>
            </a:r>
            <a:r>
              <a:rPr lang="it-IT" b="1" dirty="0"/>
              <a:t>disgrafia</a:t>
            </a:r>
            <a:r>
              <a:rPr lang="it-IT" dirty="0"/>
              <a:t> e la </a:t>
            </a:r>
            <a:r>
              <a:rPr lang="it-IT" b="1" dirty="0" smtClean="0"/>
              <a:t>discalculia</a:t>
            </a:r>
            <a:r>
              <a:rPr lang="it-IT" dirty="0"/>
              <a:t>.</a:t>
            </a:r>
            <a:endParaRPr lang="it-IT" dirty="0"/>
          </a:p>
          <a:p>
            <a:pPr>
              <a:lnSpc>
                <a:spcPct val="160000"/>
              </a:lnSpc>
            </a:pPr>
            <a:endParaRPr lang="it-IT" dirty="0"/>
          </a:p>
          <a:p>
            <a:pPr>
              <a:lnSpc>
                <a:spcPct val="160000"/>
              </a:lnSpc>
            </a:pPr>
            <a:r>
              <a:rPr lang="it-IT" dirty="0" smtClean="0"/>
              <a:t>«Disturbi che </a:t>
            </a:r>
            <a:r>
              <a:rPr lang="it-IT" dirty="0"/>
              <a:t>si manifestano in presenza di capacità cognitive adeguate, in assenza di patologie neurologiche e di deficit sensoriali, ma possono costituire una limitazione importante </a:t>
            </a:r>
            <a:r>
              <a:rPr lang="it-IT" dirty="0" smtClean="0"/>
              <a:t>per alcune </a:t>
            </a:r>
            <a:r>
              <a:rPr lang="it-IT" dirty="0"/>
              <a:t>attività della vita </a:t>
            </a:r>
            <a:r>
              <a:rPr lang="it-IT" dirty="0" smtClean="0"/>
              <a:t>quotidiana» (art.1</a:t>
            </a:r>
            <a:r>
              <a:rPr lang="it-IT" sz="3400" dirty="0" smtClean="0"/>
              <a:t>)</a:t>
            </a:r>
          </a:p>
          <a:p>
            <a:pPr marL="0" indent="0">
              <a:buNone/>
            </a:pPr>
            <a:endParaRPr lang="it-IT" dirty="0"/>
          </a:p>
        </p:txBody>
      </p:sp>
      <p:sp>
        <p:nvSpPr>
          <p:cNvPr id="4" name="Segnaposto contenuto 3"/>
          <p:cNvSpPr>
            <a:spLocks noGrp="1"/>
          </p:cNvSpPr>
          <p:nvPr>
            <p:ph sz="half" idx="2"/>
          </p:nvPr>
        </p:nvSpPr>
        <p:spPr>
          <a:xfrm>
            <a:off x="4644008" y="1412776"/>
            <a:ext cx="4059936" cy="4572000"/>
          </a:xfrm>
        </p:spPr>
        <p:txBody>
          <a:bodyPr>
            <a:noAutofit/>
          </a:bodyPr>
          <a:lstStyle/>
          <a:p>
            <a:pPr>
              <a:lnSpc>
                <a:spcPct val="150000"/>
              </a:lnSpc>
            </a:pPr>
            <a:r>
              <a:rPr lang="it-IT" sz="1600" dirty="0"/>
              <a:t>La legge 170 tutela il diritto allo studio dei bambini e ragazzi con DSA e dà alla scuola un’opportunità per riflettere sulle metodologie da mettere in atto per favorire tutti gli studenti, dando spazio al loro vero potenziale in base alle loro peculiarità.  </a:t>
            </a:r>
            <a:endParaRPr lang="it-IT"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280" y="4149080"/>
            <a:ext cx="3175120" cy="21852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75271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52400"/>
            <a:ext cx="8352928" cy="1548408"/>
          </a:xfrm>
        </p:spPr>
        <p:txBody>
          <a:bodyPr>
            <a:normAutofit/>
          </a:bodyPr>
          <a:lstStyle/>
          <a:p>
            <a:r>
              <a:rPr lang="it-IT" sz="2000" b="1" dirty="0" smtClean="0"/>
              <a:t>DISTURBO</a:t>
            </a:r>
            <a:r>
              <a:rPr lang="it-IT" sz="2000" dirty="0" smtClean="0"/>
              <a:t>: alterazione di una particolare funzione.</a:t>
            </a:r>
            <a:br>
              <a:rPr lang="it-IT" sz="2000" dirty="0" smtClean="0"/>
            </a:br>
            <a:r>
              <a:rPr lang="it-IT" sz="2000" b="1" dirty="0" smtClean="0"/>
              <a:t>SPECIFICO</a:t>
            </a:r>
            <a:r>
              <a:rPr lang="it-IT" sz="2000" dirty="0" smtClean="0"/>
              <a:t>: riguardante lo sviluppo di uno o più domini specifici di abilità.</a:t>
            </a:r>
            <a:br>
              <a:rPr lang="it-IT" sz="2000" dirty="0" smtClean="0"/>
            </a:br>
            <a:r>
              <a:rPr lang="it-IT" sz="2000" b="1" dirty="0" smtClean="0"/>
              <a:t>APPRENDIMENTO</a:t>
            </a:r>
            <a:r>
              <a:rPr lang="it-IT" sz="2000" dirty="0" smtClean="0"/>
              <a:t>: rispetto all’acquisizione  e all’automatizzazione dei processi  di lettura, scrittura e calcolo.</a:t>
            </a:r>
            <a:endParaRPr lang="it-IT"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776864" cy="4300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14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548680"/>
            <a:ext cx="8229600" cy="2160240"/>
          </a:xfrm>
        </p:spPr>
        <p:txBody>
          <a:bodyPr>
            <a:noAutofit/>
          </a:bodyPr>
          <a:lstStyle/>
          <a:p>
            <a:pPr>
              <a:lnSpc>
                <a:spcPct val="150000"/>
              </a:lnSpc>
            </a:pPr>
            <a:r>
              <a:rPr lang="it-IT" sz="1600" b="1" dirty="0" smtClean="0">
                <a:latin typeface="Calibri" panose="020F0502020204030204" pitchFamily="34" charset="0"/>
                <a:cs typeface="Calibri" panose="020F0502020204030204" pitchFamily="34" charset="0"/>
              </a:rPr>
              <a:t>…</a:t>
            </a:r>
            <a:r>
              <a:rPr lang="it-IT" sz="2000" b="1" dirty="0" smtClean="0">
                <a:latin typeface="Calibri" panose="020F0502020204030204" pitchFamily="34" charset="0"/>
                <a:cs typeface="Calibri" panose="020F0502020204030204" pitchFamily="34" charset="0"/>
              </a:rPr>
              <a:t>anche </a:t>
            </a:r>
            <a:r>
              <a:rPr lang="it-IT" sz="2000" b="1" dirty="0">
                <a:latin typeface="Calibri" panose="020F0502020204030204" pitchFamily="34" charset="0"/>
                <a:cs typeface="Calibri" panose="020F0502020204030204" pitchFamily="34" charset="0"/>
              </a:rPr>
              <a:t>se la dislessia crea difficoltà in certe </a:t>
            </a:r>
            <a:r>
              <a:rPr lang="it-IT" sz="2000" b="1" dirty="0" smtClean="0">
                <a:latin typeface="Calibri" panose="020F0502020204030204" pitchFamily="34" charset="0"/>
                <a:cs typeface="Calibri" panose="020F0502020204030204" pitchFamily="34" charset="0"/>
              </a:rPr>
              <a:t>aree, </a:t>
            </a:r>
            <a:r>
              <a:rPr lang="it-IT" sz="2000" b="1" dirty="0">
                <a:latin typeface="Calibri" panose="020F0502020204030204" pitchFamily="34" charset="0"/>
                <a:cs typeface="Calibri" panose="020F0502020204030204" pitchFamily="34" charset="0"/>
              </a:rPr>
              <a:t>è frequente nei dislessici una coordinazione, un'empatia e uno spirito artistico al di sopra della media. </a:t>
            </a:r>
            <a:r>
              <a:rPr lang="it-IT" sz="2000" b="1" dirty="0" smtClean="0">
                <a:latin typeface="Calibri" panose="020F0502020204030204" pitchFamily="34" charset="0"/>
                <a:cs typeface="Calibri" panose="020F0502020204030204" pitchFamily="34" charset="0"/>
              </a:rPr>
              <a:t/>
            </a:r>
            <a:br>
              <a:rPr lang="it-IT" sz="2000" b="1" dirty="0" smtClean="0">
                <a:latin typeface="Calibri" panose="020F0502020204030204" pitchFamily="34" charset="0"/>
                <a:cs typeface="Calibri" panose="020F0502020204030204" pitchFamily="34" charset="0"/>
              </a:rPr>
            </a:br>
            <a:r>
              <a:rPr lang="it-IT" sz="2000" b="1" dirty="0" smtClean="0">
                <a:latin typeface="Calibri" panose="020F0502020204030204" pitchFamily="34" charset="0"/>
                <a:cs typeface="Calibri" panose="020F0502020204030204" pitchFamily="34" charset="0"/>
              </a:rPr>
              <a:t>Sembra </a:t>
            </a:r>
            <a:r>
              <a:rPr lang="it-IT" sz="2000" b="1" dirty="0">
                <a:latin typeface="Calibri" panose="020F0502020204030204" pitchFamily="34" charset="0"/>
                <a:cs typeface="Calibri" panose="020F0502020204030204" pitchFamily="34" charset="0"/>
              </a:rPr>
              <a:t>infatti che </a:t>
            </a:r>
            <a:r>
              <a:rPr lang="it-IT" sz="2000" b="1" dirty="0" smtClean="0">
                <a:latin typeface="Calibri" panose="020F0502020204030204" pitchFamily="34" charset="0"/>
                <a:cs typeface="Calibri" panose="020F0502020204030204" pitchFamily="34" charset="0"/>
              </a:rPr>
              <a:t>il limite più grande </a:t>
            </a:r>
            <a:r>
              <a:rPr lang="it-IT" sz="2000" b="1" dirty="0">
                <a:latin typeface="Calibri" panose="020F0502020204030204" pitchFamily="34" charset="0"/>
                <a:cs typeface="Calibri" panose="020F0502020204030204" pitchFamily="34" charset="0"/>
              </a:rPr>
              <a:t>al successo sia la mancanza di fiducia in se </a:t>
            </a:r>
            <a:r>
              <a:rPr lang="it-IT" sz="2000" b="1" dirty="0" smtClean="0">
                <a:latin typeface="Calibri" panose="020F0502020204030204" pitchFamily="34" charset="0"/>
                <a:cs typeface="Calibri" panose="020F0502020204030204" pitchFamily="34" charset="0"/>
              </a:rPr>
              <a:t>stessi. Con </a:t>
            </a:r>
            <a:r>
              <a:rPr lang="it-IT" sz="2000" b="1" dirty="0">
                <a:latin typeface="Calibri" panose="020F0502020204030204" pitchFamily="34" charset="0"/>
                <a:cs typeface="Calibri" panose="020F0502020204030204" pitchFamily="34" charset="0"/>
              </a:rPr>
              <a:t>un </a:t>
            </a:r>
            <a:r>
              <a:rPr lang="it-IT" sz="2000" b="1" dirty="0" smtClean="0">
                <a:latin typeface="Calibri" panose="020F0502020204030204" pitchFamily="34" charset="0"/>
                <a:cs typeface="Calibri" panose="020F0502020204030204" pitchFamily="34" charset="0"/>
              </a:rPr>
              <a:t>supporto </a:t>
            </a:r>
            <a:r>
              <a:rPr lang="it-IT" sz="2000" b="1" dirty="0">
                <a:latin typeface="Calibri" panose="020F0502020204030204" pitchFamily="34" charset="0"/>
                <a:cs typeface="Calibri" panose="020F0502020204030204" pitchFamily="34" charset="0"/>
              </a:rPr>
              <a:t>adeguato una persona dislessica può </a:t>
            </a:r>
            <a:r>
              <a:rPr lang="it-IT" sz="2000" b="1" dirty="0" smtClean="0">
                <a:latin typeface="Calibri" panose="020F0502020204030204" pitchFamily="34" charset="0"/>
                <a:cs typeface="Calibri" panose="020F0502020204030204" pitchFamily="34" charset="0"/>
              </a:rPr>
              <a:t>riuscire nella </a:t>
            </a:r>
            <a:r>
              <a:rPr lang="it-IT" sz="2000" b="1" dirty="0">
                <a:latin typeface="Calibri" panose="020F0502020204030204" pitchFamily="34" charset="0"/>
                <a:cs typeface="Calibri" panose="020F0502020204030204" pitchFamily="34" charset="0"/>
              </a:rPr>
              <a:t>vita e </a:t>
            </a:r>
            <a:r>
              <a:rPr lang="it-IT" sz="2000" b="1" dirty="0" smtClean="0">
                <a:latin typeface="Calibri" panose="020F0502020204030204" pitchFamily="34" charset="0"/>
                <a:cs typeface="Calibri" panose="020F0502020204030204" pitchFamily="34" charset="0"/>
              </a:rPr>
              <a:t>fare grandi cose, come diventare un artista.</a:t>
            </a:r>
            <a:endParaRPr lang="it-IT" sz="2000" b="1" dirty="0">
              <a:latin typeface="Calibri" panose="020F0502020204030204" pitchFamily="34" charset="0"/>
              <a:cs typeface="Calibri" panose="020F050202020403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2924944"/>
            <a:ext cx="4455030" cy="32432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56992"/>
            <a:ext cx="3456384" cy="2808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4298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600908"/>
            <a:ext cx="2232248" cy="18722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0688"/>
            <a:ext cx="61926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67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628800"/>
            <a:ext cx="6552728" cy="5078313"/>
          </a:xfrm>
          <a:prstGeom prst="rect">
            <a:avLst/>
          </a:prstGeom>
        </p:spPr>
        <p:txBody>
          <a:bodyPr wrap="square">
            <a:spAutoFit/>
          </a:bodyPr>
          <a:lstStyle/>
          <a:p>
            <a:r>
              <a:rPr lang="it-IT" dirty="0" smtClean="0">
                <a:latin typeface="Calibri" panose="020F0502020204030204" pitchFamily="34" charset="0"/>
                <a:cs typeface="Calibri" panose="020F0502020204030204" pitchFamily="34" charset="0"/>
              </a:rPr>
              <a:t>https://pescara.aiditalia.org/it/news-ed-eventi/dislessici-famosi-nella-storia</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https://es-la.facebook.com/dislessiaioticonosco/videos/mika-monologo-sulle-parole-a-stasera-casa-mika/1568001179877642/</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https://it-it.facebook.com/dislessiaioticonosco/videos/fonzie-e-la-dislessia/1636372489707177</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https://www.youtube.com/watch?v=EoVvR_KgHRU</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https://www.youtube.com/watch?v=mkSL79AYl8w</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https://www.youtube.com/watch?v=ytqDjH5Crkg</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https://</a:t>
            </a:r>
            <a:r>
              <a:rPr lang="it-IT" dirty="0" smtClean="0">
                <a:latin typeface="Calibri" panose="020F0502020204030204" pitchFamily="34" charset="0"/>
                <a:cs typeface="Calibri" panose="020F0502020204030204" pitchFamily="34" charset="0"/>
              </a:rPr>
              <a:t>www.youtube.com/watch?v=iXJ882uLXjA</a:t>
            </a:r>
          </a:p>
          <a:p>
            <a:pPr algn="r"/>
            <a:r>
              <a:rPr lang="it-IT" dirty="0" smtClean="0">
                <a:latin typeface="Calibri" panose="020F0502020204030204" pitchFamily="34" charset="0"/>
                <a:cs typeface="Calibri" panose="020F0502020204030204" pitchFamily="34" charset="0"/>
              </a:rPr>
              <a:t>Maestra </a:t>
            </a:r>
            <a:r>
              <a:rPr lang="it-IT" i="1" dirty="0" smtClean="0">
                <a:latin typeface="Calibri" panose="020F0502020204030204" pitchFamily="34" charset="0"/>
                <a:cs typeface="Calibri" panose="020F0502020204030204" pitchFamily="34" charset="0"/>
              </a:rPr>
              <a:t>Frà</a:t>
            </a:r>
            <a:endParaRPr lang="it-IT" i="1" dirty="0" smtClean="0">
              <a:latin typeface="Calibri" panose="020F0502020204030204" pitchFamily="34" charset="0"/>
              <a:cs typeface="Calibri" panose="020F0502020204030204" pitchFamily="34" charset="0"/>
            </a:endParaRPr>
          </a:p>
          <a:p>
            <a:endParaRPr lang="it-IT" dirty="0">
              <a:latin typeface="Calibri" panose="020F0502020204030204" pitchFamily="34" charset="0"/>
              <a:cs typeface="Calibri" panose="020F0502020204030204" pitchFamily="34" charset="0"/>
            </a:endParaRPr>
          </a:p>
        </p:txBody>
      </p:sp>
      <p:sp>
        <p:nvSpPr>
          <p:cNvPr id="3" name="CasellaDiTesto 2"/>
          <p:cNvSpPr txBox="1"/>
          <p:nvPr/>
        </p:nvSpPr>
        <p:spPr>
          <a:xfrm>
            <a:off x="539552" y="620688"/>
            <a:ext cx="7632848" cy="923330"/>
          </a:xfrm>
          <a:prstGeom prst="rect">
            <a:avLst/>
          </a:prstGeom>
          <a:noFill/>
        </p:spPr>
        <p:txBody>
          <a:bodyPr wrap="square" rtlCol="0">
            <a:spAutoFit/>
          </a:bodyPr>
          <a:lstStyle/>
          <a:p>
            <a:pPr algn="ctr"/>
            <a:r>
              <a:rPr lang="it-IT" b="1" dirty="0" smtClean="0"/>
              <a:t>SPUNTI DI RIFLESSIONE </a:t>
            </a:r>
            <a:r>
              <a:rPr lang="it-IT" b="1" dirty="0" smtClean="0"/>
              <a:t>di </a:t>
            </a:r>
            <a:r>
              <a:rPr lang="it-IT" b="1" dirty="0" smtClean="0"/>
              <a:t>breve durata ma «sempre sul pezzo!»</a:t>
            </a:r>
          </a:p>
          <a:p>
            <a:endParaRPr lang="it-IT" dirty="0"/>
          </a:p>
          <a:p>
            <a:pPr algn="ctr"/>
            <a:r>
              <a:rPr lang="it-IT" b="1" dirty="0" smtClean="0"/>
              <a:t>BUON ASCOLTO E BUONA VISIONE</a:t>
            </a:r>
            <a:endParaRPr lang="it-IT" b="1" dirty="0"/>
          </a:p>
        </p:txBody>
      </p:sp>
    </p:spTree>
    <p:extLst>
      <p:ext uri="{BB962C8B-B14F-4D97-AF65-F5344CB8AC3E}">
        <p14:creationId xmlns:p14="http://schemas.microsoft.com/office/powerpoint/2010/main" val="3520124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TotalTime>
  <Words>226</Words>
  <Application>Microsoft Office PowerPoint</Application>
  <PresentationFormat>Presentazione su schermo (4:3)</PresentationFormat>
  <Paragraphs>32</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Carta</vt:lpstr>
      <vt:lpstr>SETTIMANA NAZIONALE DELLA DISLESSIA</vt:lpstr>
      <vt:lpstr>La LEGGE n.170 dell’8 OTTOBRE 2010 «Nuove norme in materia di disturbi specifici di apprendimento in ambito scolastico»</vt:lpstr>
      <vt:lpstr>DISTURBO: alterazione di una particolare funzione. SPECIFICO: riguardante lo sviluppo di uno o più domini specifici di abilità. APPRENDIMENTO: rispetto all’acquisizione  e all’automatizzazione dei processi  di lettura, scrittura e calcolo.</vt:lpstr>
      <vt:lpstr>…anche se la dislessia crea difficoltà in certe aree, è frequente nei dislessici una coordinazione, un'empatia e uno spirito artistico al di sopra della media.  Sembra infatti che il limite più grande al successo sia la mancanza di fiducia in se stessi. Con un supporto adeguato una persona dislessica può riuscire nella vita e fare grandi cose, come diventare un artista.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SETTIMANA NAZIONALE DELLA DISLESSIA</dc:title>
  <dc:creator>Francesca Pacciani</dc:creator>
  <cp:lastModifiedBy>Francesca Pacciani</cp:lastModifiedBy>
  <cp:revision>15</cp:revision>
  <dcterms:created xsi:type="dcterms:W3CDTF">2022-09-25T17:02:16Z</dcterms:created>
  <dcterms:modified xsi:type="dcterms:W3CDTF">2022-09-26T09:37:31Z</dcterms:modified>
</cp:coreProperties>
</file>