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61786-89B3-4709-B602-CA03F7396B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b="1" dirty="0"/>
              <a:t>IL BULLISMO      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FC4403-A8A0-4897-AE21-45F75FB1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8568" y="3632201"/>
            <a:ext cx="8561832" cy="68580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Bodoni MT" panose="02070603080606020203" pitchFamily="18" charset="0"/>
              </a:rPr>
              <a:t>7 FEBBRAIO 2017 PRIMA GIORNATA NAZIONALE CONTRO IL BULLISMO</a:t>
            </a:r>
          </a:p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  <a:latin typeface="Bodoni MT" panose="02070603080606020203" pitchFamily="18" charset="0"/>
              </a:rPr>
              <a:t>IL NODO BLU è il simbolo della lotta Nazionale contro il bullismo.</a:t>
            </a:r>
          </a:p>
          <a:p>
            <a:endParaRPr lang="it-IT" b="1" dirty="0"/>
          </a:p>
        </p:txBody>
      </p:sp>
      <p:pic>
        <p:nvPicPr>
          <p:cNvPr id="1028" name="Picture 4" descr="Giornata nazionale contro il bullismo e cyberbullismo 2020 - Mamamò">
            <a:extLst>
              <a:ext uri="{FF2B5EF4-FFF2-40B4-BE49-F238E27FC236}">
                <a16:creationId xmlns:a16="http://schemas.microsoft.com/office/drawing/2014/main" id="{65EC9D1A-11CC-4740-B40B-A6D43FFB3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71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8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B20423-A2FF-4C08-85B2-0A81F3A5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270" y="719985"/>
            <a:ext cx="8610600" cy="1293028"/>
          </a:xfrm>
        </p:spPr>
        <p:txBody>
          <a:bodyPr>
            <a:normAutofit/>
          </a:bodyPr>
          <a:lstStyle/>
          <a:p>
            <a:r>
              <a:rPr lang="it-IT" sz="5400" dirty="0"/>
              <a:t>Il bullismo può essere 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403343-020F-48AA-BFCE-C9B965D59B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DIRETTO</a:t>
            </a:r>
          </a:p>
          <a:p>
            <a:pPr marL="0" indent="0">
              <a:buNone/>
            </a:pPr>
            <a:r>
              <a:rPr lang="it-IT" b="1" dirty="0"/>
              <a:t>ESTORSIONE</a:t>
            </a:r>
            <a:r>
              <a:rPr lang="it-IT" dirty="0"/>
              <a:t>: quando qualcuno ti costringe con le minacce a fare o non fare qualcosa</a:t>
            </a:r>
          </a:p>
          <a:p>
            <a:pPr marL="0" indent="0">
              <a:buNone/>
            </a:pPr>
            <a:r>
              <a:rPr lang="it-IT" b="1" dirty="0"/>
              <a:t>FURTI DI OGGETTI</a:t>
            </a:r>
            <a:r>
              <a:rPr lang="it-IT" dirty="0"/>
              <a:t>: soldi, merenda, matita ecc.</a:t>
            </a:r>
          </a:p>
          <a:p>
            <a:pPr marL="0" indent="0">
              <a:buNone/>
            </a:pPr>
            <a:r>
              <a:rPr lang="it-IT" b="1" dirty="0"/>
              <a:t>PREPOTENZE DI OGNI GENERE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PUGNI ,CALCI, SPINTE </a:t>
            </a:r>
            <a:r>
              <a:rPr lang="it-IT" dirty="0"/>
              <a:t>E QUALUNQUE GESTO CHE POSSA FERIRE L’ALTRO.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1D152B-44F7-4DC5-9BF2-576C3E0478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INDIRETTO</a:t>
            </a:r>
          </a:p>
          <a:p>
            <a:pPr marL="0" indent="0">
              <a:buNone/>
            </a:pPr>
            <a:r>
              <a:rPr lang="it-IT" b="1" dirty="0"/>
              <a:t>NON RIVOLGERE LA PAROLA ALLA VITTIMA ED ESCLUDERLA DAL GRUPPO.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OFFENDERE LA VITTIMA O TRATTARLA MALE.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PRENDERE IN GIRO LA VITTIMA </a:t>
            </a:r>
            <a:r>
              <a:rPr lang="it-IT" dirty="0"/>
              <a:t>TANTO DA FARLA SENTIRE UMILIATA.</a:t>
            </a:r>
          </a:p>
        </p:txBody>
      </p:sp>
      <p:pic>
        <p:nvPicPr>
          <p:cNvPr id="2050" name="Picture 2" descr="Alex, un bullo da salvare, un altro sguardo sul bullismo | Radio Popolare  Verona">
            <a:extLst>
              <a:ext uri="{FF2B5EF4-FFF2-40B4-BE49-F238E27FC236}">
                <a16:creationId xmlns:a16="http://schemas.microsoft.com/office/drawing/2014/main" id="{6FD7F77F-137B-452A-B240-853829FF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168">
            <a:off x="1471155" y="2087939"/>
            <a:ext cx="3026648" cy="302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aos: Bullismo: cosa succede alle vittime | Bullismo, Immagini, Disegni  significativi">
            <a:extLst>
              <a:ext uri="{FF2B5EF4-FFF2-40B4-BE49-F238E27FC236}">
                <a16:creationId xmlns:a16="http://schemas.microsoft.com/office/drawing/2014/main" id="{DEA7D46D-7E70-48A6-A50F-6021AAAC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07611"/>
            <a:ext cx="2457682" cy="29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teprima immagine">
            <a:extLst>
              <a:ext uri="{FF2B5EF4-FFF2-40B4-BE49-F238E27FC236}">
                <a16:creationId xmlns:a16="http://schemas.microsoft.com/office/drawing/2014/main" id="{86D8D5A4-3C3C-4D92-B01F-1DAD965C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26" y="4206621"/>
            <a:ext cx="2903876" cy="25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72098D-97A5-4BAE-9FFA-68F18DA4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376" y="221943"/>
            <a:ext cx="3977196" cy="790112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CHI è IL BULLO?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9BFB3E-A0F4-4151-B132-B7D34A99E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76091"/>
            <a:ext cx="5334000" cy="48248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b="1" dirty="0"/>
              <a:t>IL BULLO è UN RAGAZZINO O UNA RAGAZZINA CHE SI ACCANISCE CONTRO UNA VITTIMA Più DEBOLE SIA IN MODO DIRETTO CHE INDIRETTO è UN SOGGETTO AGGRESSIVO</a:t>
            </a:r>
          </a:p>
          <a:p>
            <a:endParaRPr lang="it-IT" b="1" dirty="0"/>
          </a:p>
          <a:p>
            <a:pPr marL="0" indent="0">
              <a:buNone/>
            </a:pPr>
            <a:r>
              <a:rPr lang="it-IT" b="1" dirty="0"/>
              <a:t>IL BULLO NON E’ UN TIPO SIMPATICO MA VA COMUNQUE, AIUTATO E IL PRIMO PASSO DA FARE E QUELLO DI DENUNCIARE L’ATTO DI BULLISMO.</a:t>
            </a:r>
          </a:p>
          <a:p>
            <a:endParaRPr lang="it-IT" b="1" dirty="0"/>
          </a:p>
          <a:p>
            <a:pPr marL="0" indent="0">
              <a:buNone/>
            </a:pPr>
            <a:r>
              <a:rPr lang="it-IT" sz="3600" b="1" dirty="0"/>
              <a:t>SE UN BULLO TI TORMENTA O VEDI CHE UN ALTRO BAMBINO/A  E’  VITTIMA DEL BULLO/BULLA PARLANE CON I TUOI GENITORI CON LA MAESTRA O CON UN ADULTO DI CUI TI FIDI</a:t>
            </a:r>
            <a:r>
              <a:rPr lang="it-IT" sz="36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 descr="Bullismo e Cyberbullismo">
            <a:extLst>
              <a:ext uri="{FF2B5EF4-FFF2-40B4-BE49-F238E27FC236}">
                <a16:creationId xmlns:a16="http://schemas.microsoft.com/office/drawing/2014/main" id="{1EEE788E-7CF8-4316-81E4-EA506E3A33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32" y="1198486"/>
            <a:ext cx="3476437" cy="24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ullismo | Psicologia Panta Rei">
            <a:extLst>
              <a:ext uri="{FF2B5EF4-FFF2-40B4-BE49-F238E27FC236}">
                <a16:creationId xmlns:a16="http://schemas.microsoft.com/office/drawing/2014/main" id="{53CF0BD4-BFD4-44AD-A5F7-38A77C66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90" y="3631991"/>
            <a:ext cx="4802820" cy="232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3B2D7-D550-4E07-8549-B39DBC74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92" y="285564"/>
            <a:ext cx="5983549" cy="1100832"/>
          </a:xfrm>
        </p:spPr>
        <p:txBody>
          <a:bodyPr/>
          <a:lstStyle/>
          <a:p>
            <a:r>
              <a:rPr lang="it-IT" i="1" u="sng" dirty="0"/>
              <a:t>I NUMERI DEL BULLISMO</a:t>
            </a:r>
            <a:r>
              <a:rPr lang="it-IT" dirty="0"/>
              <a:t> </a:t>
            </a:r>
          </a:p>
        </p:txBody>
      </p:sp>
      <p:pic>
        <p:nvPicPr>
          <p:cNvPr id="5124" name="Picture 4" descr="😢 Faccina che piange Emoji — Significato, Copiare e Incollare, Combinazioni">
            <a:extLst>
              <a:ext uri="{FF2B5EF4-FFF2-40B4-BE49-F238E27FC236}">
                <a16:creationId xmlns:a16="http://schemas.microsoft.com/office/drawing/2014/main" id="{7D1DABBE-25D5-49C5-B4B1-84B00814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241" y="232299"/>
            <a:ext cx="1136342" cy="1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5DD632-1B3E-47D9-BDBE-3A02CC7EC20F}"/>
              </a:ext>
            </a:extLst>
          </p:cNvPr>
          <p:cNvSpPr txBox="1"/>
          <p:nvPr/>
        </p:nvSpPr>
        <p:spPr>
          <a:xfrm>
            <a:off x="381740" y="2034467"/>
            <a:ext cx="264554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il 50% </a:t>
            </a:r>
            <a:r>
              <a:rPr lang="it-IT" sz="180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ragazzi tra gli 11 e 17 anni ha subito episodi di bullismo, e tra chi utilizza quotidianamente il cellulare (85,8%), ben il 22,2% riferisce di essere stato vittima di cyberbullismo. </a:t>
            </a: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ricordarlo è la Società Italiana di Pediatria Preventiva e Sociale (Sipps)</a:t>
            </a:r>
            <a:endParaRPr lang="it-IT" dirty="0">
              <a:latin typeface="Franklin Gothic Medium" panose="020B0603020102020204" pitchFamily="34" charset="0"/>
            </a:endParaRPr>
          </a:p>
        </p:txBody>
      </p:sp>
      <p:pic>
        <p:nvPicPr>
          <p:cNvPr id="5128" name="Picture 8" descr="BULLISMO NELLA PREADOLESCENZA: I DATI DELLO STUDIO :: News :: Crescere Bene">
            <a:extLst>
              <a:ext uri="{FF2B5EF4-FFF2-40B4-BE49-F238E27FC236}">
                <a16:creationId xmlns:a16="http://schemas.microsoft.com/office/drawing/2014/main" id="{AE6013D2-5BAF-4E5A-A3D1-89FAF4D42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98" y="1111202"/>
            <a:ext cx="3625834" cy="23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 descr="gennaio 2016">
            <a:extLst>
              <a:ext uri="{FF2B5EF4-FFF2-40B4-BE49-F238E27FC236}">
                <a16:creationId xmlns:a16="http://schemas.microsoft.com/office/drawing/2014/main" id="{DF05D763-9450-43F5-AA7E-EA490796C71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" r="37643" b="24488"/>
          <a:stretch/>
        </p:blipFill>
        <p:spPr bwMode="auto">
          <a:xfrm>
            <a:off x="7179372" y="1539536"/>
            <a:ext cx="3749040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3439A2-4847-4E97-AEFF-135896D6D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599" y="2286000"/>
            <a:ext cx="7717653" cy="36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20F0B0-4090-4369-9CCA-6202F3A4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595" y="762000"/>
            <a:ext cx="4971494" cy="626534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 conseguenze</a:t>
            </a:r>
            <a:b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del bullismo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5015B5-A1C2-44B2-91DC-C6200537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084" y="1816610"/>
            <a:ext cx="3456432" cy="626534"/>
          </a:xfrm>
        </p:spPr>
        <p:txBody>
          <a:bodyPr/>
          <a:lstStyle/>
          <a:p>
            <a:r>
              <a:rPr lang="it-IT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MALESSERE FISICO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2DD82D-47FE-4276-8AE4-7A210F84B59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799" y="2530137"/>
            <a:ext cx="3456432" cy="3688560"/>
          </a:xfrm>
        </p:spPr>
        <p:txBody>
          <a:bodyPr/>
          <a:lstStyle/>
          <a:p>
            <a:r>
              <a:rPr lang="it-IT" b="1" u="sng" dirty="0"/>
              <a:t>MAL DI PANCIA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u="sng" dirty="0"/>
              <a:t>MAL DI TESTA</a:t>
            </a:r>
          </a:p>
          <a:p>
            <a:endParaRPr lang="it-IT" b="1" u="sng" dirty="0"/>
          </a:p>
          <a:p>
            <a:endParaRPr lang="it-IT" b="1" u="sng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u="sng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2747A42-7E37-4A78-A9DA-5342EB70D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8800" y="1790701"/>
            <a:ext cx="3456432" cy="739436"/>
          </a:xfrm>
        </p:spPr>
        <p:txBody>
          <a:bodyPr/>
          <a:lstStyle/>
          <a:p>
            <a:r>
              <a:rPr lang="it-IT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MALESSERE PSICOLOGICO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C1BABBB-738C-4826-9814-3F4ADFA9CC7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366858" y="2530125"/>
            <a:ext cx="3456432" cy="3688560"/>
          </a:xfrm>
        </p:spPr>
        <p:txBody>
          <a:bodyPr/>
          <a:lstStyle/>
          <a:p>
            <a:r>
              <a:rPr lang="it-IT" b="1" u="sng" dirty="0"/>
              <a:t>INSICUREZZA - INCUBI - ATTACCHI D’ANSIA - DEPRESSIONE</a:t>
            </a:r>
          </a:p>
          <a:p>
            <a:endParaRPr lang="it-IT" b="1" u="sng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50E2EA1-C1BA-41CD-BCEF-87CE7C06A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1800" y="1855433"/>
            <a:ext cx="3456432" cy="523783"/>
          </a:xfrm>
        </p:spPr>
        <p:txBody>
          <a:bodyPr/>
          <a:lstStyle/>
          <a:p>
            <a:r>
              <a:rPr lang="it-IT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MALESSERE SOCIALE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E272762-EAD9-4400-9F34-BEE42316ACB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31427" y="2565588"/>
            <a:ext cx="3456432" cy="3688572"/>
          </a:xfrm>
        </p:spPr>
        <p:txBody>
          <a:bodyPr/>
          <a:lstStyle/>
          <a:p>
            <a:r>
              <a:rPr lang="it-IT" b="1" u="sng" dirty="0"/>
              <a:t>SOLITUDINE - DIFFICOLTA’ A SENTIRSI A PROPRIO AGIO INSIEME AGLI ALTRI</a:t>
            </a:r>
          </a:p>
          <a:p>
            <a:endParaRPr lang="it-IT" dirty="0"/>
          </a:p>
        </p:txBody>
      </p:sp>
      <p:pic>
        <p:nvPicPr>
          <p:cNvPr id="6146" name="Picture 2" descr="Anteprima immagine">
            <a:extLst>
              <a:ext uri="{FF2B5EF4-FFF2-40B4-BE49-F238E27FC236}">
                <a16:creationId xmlns:a16="http://schemas.microsoft.com/office/drawing/2014/main" id="{ABC2737A-AF09-4FD5-ADD7-AC65ED05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89" y="95394"/>
            <a:ext cx="2712490" cy="169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nteprima immagine">
            <a:extLst>
              <a:ext uri="{FF2B5EF4-FFF2-40B4-BE49-F238E27FC236}">
                <a16:creationId xmlns:a16="http://schemas.microsoft.com/office/drawing/2014/main" id="{F61485E6-9657-444D-8A3E-FB619CCE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5" y="2864820"/>
            <a:ext cx="1128358" cy="112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nteprima immagine">
            <a:extLst>
              <a:ext uri="{FF2B5EF4-FFF2-40B4-BE49-F238E27FC236}">
                <a16:creationId xmlns:a16="http://schemas.microsoft.com/office/drawing/2014/main" id="{A8E4E8E4-4EF7-4C8F-9171-421EB76E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28" y="2802908"/>
            <a:ext cx="1252183" cy="12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nteprima immagine">
            <a:extLst>
              <a:ext uri="{FF2B5EF4-FFF2-40B4-BE49-F238E27FC236}">
                <a16:creationId xmlns:a16="http://schemas.microsoft.com/office/drawing/2014/main" id="{DCB5269B-2814-4ADE-88C8-DC0633140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8" y="4464670"/>
            <a:ext cx="1447651" cy="10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La bambina del bambino del fumetto ottiene il forte mal di testa | Vettore  Premium">
            <a:extLst>
              <a:ext uri="{FF2B5EF4-FFF2-40B4-BE49-F238E27FC236}">
                <a16:creationId xmlns:a16="http://schemas.microsoft.com/office/drawing/2014/main" id="{5E6FF26F-C0DD-49C5-B1C0-FD698AD9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19" y="4409874"/>
            <a:ext cx="1150091" cy="11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Anteprima immagine">
            <a:extLst>
              <a:ext uri="{FF2B5EF4-FFF2-40B4-BE49-F238E27FC236}">
                <a16:creationId xmlns:a16="http://schemas.microsoft.com/office/drawing/2014/main" id="{57B11642-817C-461E-BEE3-632D5716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47" y="3056626"/>
            <a:ext cx="1757039" cy="131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Anteprima immagine">
            <a:extLst>
              <a:ext uri="{FF2B5EF4-FFF2-40B4-BE49-F238E27FC236}">
                <a16:creationId xmlns:a16="http://schemas.microsoft.com/office/drawing/2014/main" id="{08C17971-40B3-4A5F-B2D6-1902438C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20" y="3057725"/>
            <a:ext cx="1927194" cy="19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Anteprima immagine">
            <a:extLst>
              <a:ext uri="{FF2B5EF4-FFF2-40B4-BE49-F238E27FC236}">
                <a16:creationId xmlns:a16="http://schemas.microsoft.com/office/drawing/2014/main" id="{ECB969C5-38E0-45EF-AC29-C7300768C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69" y="3539595"/>
            <a:ext cx="1547408" cy="221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Anteprima immagine">
            <a:extLst>
              <a:ext uri="{FF2B5EF4-FFF2-40B4-BE49-F238E27FC236}">
                <a16:creationId xmlns:a16="http://schemas.microsoft.com/office/drawing/2014/main" id="{A5D93DA1-A44D-4577-BB89-7D9C6FA25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83" y="3269561"/>
            <a:ext cx="1842716" cy="23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Anteprima immagine">
            <a:extLst>
              <a:ext uri="{FF2B5EF4-FFF2-40B4-BE49-F238E27FC236}">
                <a16:creationId xmlns:a16="http://schemas.microsoft.com/office/drawing/2014/main" id="{A7FEA422-93C9-482F-AB93-6440C323E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849" y="3212119"/>
            <a:ext cx="1650507" cy="23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Ansia sociale in bambini e adolescenti - Anche per Me">
            <a:extLst>
              <a:ext uri="{FF2B5EF4-FFF2-40B4-BE49-F238E27FC236}">
                <a16:creationId xmlns:a16="http://schemas.microsoft.com/office/drawing/2014/main" id="{C9AA7F47-17A6-42B7-AFCD-0B8CC0E7A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285" y="3627717"/>
            <a:ext cx="2512791" cy="16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A474CAC5-4644-4C2C-BD97-F2A2D390D63A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4" t="-1290" r="37550" b="1290"/>
          <a:stretch/>
        </p:blipFill>
        <p:spPr bwMode="auto">
          <a:xfrm>
            <a:off x="8667763" y="3212120"/>
            <a:ext cx="2159032" cy="2088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75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75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75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75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E8F755-733E-4579-9264-95A9D742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Imparate ad ascoltare le vostre emozioni e quelle degli altri!</a:t>
            </a:r>
          </a:p>
        </p:txBody>
      </p:sp>
      <p:pic>
        <p:nvPicPr>
          <p:cNvPr id="7170" name="Picture 2" descr="COMUNICAZIONE EMPATICA: DONARSI DALCUORE | Family Magazine">
            <a:extLst>
              <a:ext uri="{FF2B5EF4-FFF2-40B4-BE49-F238E27FC236}">
                <a16:creationId xmlns:a16="http://schemas.microsoft.com/office/drawing/2014/main" id="{4D517F4C-080C-440F-B94B-9F79AABE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7875"/>
            <a:ext cx="48768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06537CC-403D-4DC1-A93B-B16E5A698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32" y="1978256"/>
            <a:ext cx="5477923" cy="2752725"/>
          </a:xfrm>
          <a:prstGeom prst="rect">
            <a:avLst/>
          </a:prstGeom>
        </p:spPr>
      </p:pic>
      <p:pic>
        <p:nvPicPr>
          <p:cNvPr id="7174" name="Picture 6" descr="Io sono l'altro”: l'empatia in poesia, da Umberto Saba a Niccolò Fabi - Il  Superuovo">
            <a:extLst>
              <a:ext uri="{FF2B5EF4-FFF2-40B4-BE49-F238E27FC236}">
                <a16:creationId xmlns:a16="http://schemas.microsoft.com/office/drawing/2014/main" id="{93A1F6ED-0E14-4D99-8E78-7ED7619F6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72" y="3760183"/>
            <a:ext cx="3725664" cy="247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nteprima immagine">
            <a:extLst>
              <a:ext uri="{FF2B5EF4-FFF2-40B4-BE49-F238E27FC236}">
                <a16:creationId xmlns:a16="http://schemas.microsoft.com/office/drawing/2014/main" id="{09D7983F-C010-4E7D-AC89-843BFD7F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68" y="1852612"/>
            <a:ext cx="33909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ambini a lezione di empatia! - Psicologhe In Rete">
            <a:extLst>
              <a:ext uri="{FF2B5EF4-FFF2-40B4-BE49-F238E27FC236}">
                <a16:creationId xmlns:a16="http://schemas.microsoft.com/office/drawing/2014/main" id="{C19A9CC8-1195-43E6-BF11-274F9976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45" y="2035406"/>
            <a:ext cx="48768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293E8D-DC70-4609-9BD3-15C92FCAA1C6}"/>
              </a:ext>
            </a:extLst>
          </p:cNvPr>
          <p:cNvSpPr txBox="1"/>
          <p:nvPr/>
        </p:nvSpPr>
        <p:spPr>
          <a:xfrm>
            <a:off x="5507736" y="4766414"/>
            <a:ext cx="64891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0" dirty="0">
                <a:solidFill>
                  <a:srgbClr val="566176"/>
                </a:solidFill>
                <a:effectLst/>
                <a:latin typeface="Red Hat Display"/>
              </a:rPr>
              <a:t>L’empatia è la capacità di comprendere se stessi e sintonizzarsi con i sentimenti altrui</a:t>
            </a:r>
            <a:r>
              <a:rPr lang="it-IT" sz="3200" b="1" dirty="0">
                <a:solidFill>
                  <a:srgbClr val="566176"/>
                </a:solidFill>
                <a:latin typeface="Red Hat Display"/>
              </a:rPr>
              <a:t>…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1151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isabilità: strategie di intervento per l'integrazione scolastica -  Psicologia">
            <a:extLst>
              <a:ext uri="{FF2B5EF4-FFF2-40B4-BE49-F238E27FC236}">
                <a16:creationId xmlns:a16="http://schemas.microsoft.com/office/drawing/2014/main" id="{0EA77935-CEC5-49D4-977A-EC9D3A0B7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82" y="3052018"/>
            <a:ext cx="9180576" cy="36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30A7B0-51C5-4570-B3C9-18CD7EFC97D4}"/>
              </a:ext>
            </a:extLst>
          </p:cNvPr>
          <p:cNvSpPr txBox="1"/>
          <p:nvPr/>
        </p:nvSpPr>
        <p:spPr>
          <a:xfrm>
            <a:off x="2325510" y="1241778"/>
            <a:ext cx="83650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"OGNI PAROLA PUO’ TRASFORMARSI </a:t>
            </a:r>
          </a:p>
          <a:p>
            <a:r>
              <a:rPr lang="it-IT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IN UN PUGNO O UNA CAREZZA</a:t>
            </a:r>
          </a:p>
          <a:p>
            <a:r>
              <a:rPr lang="it-IT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TU PUOI SCEGLIERE"</a:t>
            </a:r>
          </a:p>
        </p:txBody>
      </p:sp>
    </p:spTree>
    <p:extLst>
      <p:ext uri="{BB962C8B-B14F-4D97-AF65-F5344CB8AC3E}">
        <p14:creationId xmlns:p14="http://schemas.microsoft.com/office/powerpoint/2010/main" val="27925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1D65E96-5A21-4B4C-8C71-8746DB35F5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b="3241"/>
          <a:stretch/>
        </p:blipFill>
        <p:spPr bwMode="auto">
          <a:xfrm>
            <a:off x="0" y="670410"/>
            <a:ext cx="3783605" cy="6155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453589A-7162-4483-9334-FD7871E6E65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b="2965"/>
          <a:stretch/>
        </p:blipFill>
        <p:spPr bwMode="auto">
          <a:xfrm rot="10800000">
            <a:off x="1543054" y="-19902"/>
            <a:ext cx="6590412" cy="52571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DB6127A-E0AA-4F80-8540-B18D7FD2BBC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" b="2746"/>
          <a:stretch/>
        </p:blipFill>
        <p:spPr bwMode="auto">
          <a:xfrm rot="16200000">
            <a:off x="3618608" y="52928"/>
            <a:ext cx="5661660" cy="8087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AD4DC8-9664-457E-B09A-AFE087A6C89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2131" r="5179" b="2902"/>
          <a:stretch/>
        </p:blipFill>
        <p:spPr bwMode="auto">
          <a:xfrm>
            <a:off x="8157121" y="91033"/>
            <a:ext cx="3778885" cy="5433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0C5A60D-F9D6-4DE0-A815-502D4A25AB6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"/>
          <a:stretch/>
        </p:blipFill>
        <p:spPr bwMode="auto">
          <a:xfrm>
            <a:off x="2716623" y="-33073"/>
            <a:ext cx="5220069" cy="6845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06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S - scuolamaterdomini">
            <a:extLst>
              <a:ext uri="{FF2B5EF4-FFF2-40B4-BE49-F238E27FC236}">
                <a16:creationId xmlns:a16="http://schemas.microsoft.com/office/drawing/2014/main" id="{30D6E6A6-8CC8-4B0A-A3A7-16C656A9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56" y="393260"/>
            <a:ext cx="4447822" cy="36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EFD7F7-90D1-4429-A07F-1701B554026A}"/>
              </a:ext>
            </a:extLst>
          </p:cNvPr>
          <p:cNvSpPr txBox="1"/>
          <p:nvPr/>
        </p:nvSpPr>
        <p:spPr>
          <a:xfrm>
            <a:off x="6338277" y="3996267"/>
            <a:ext cx="54473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Classe IV C </a:t>
            </a:r>
          </a:p>
          <a:p>
            <a:r>
              <a:rPr lang="it-IT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I.C. Olevano Romano (2020/2021)</a:t>
            </a:r>
          </a:p>
        </p:txBody>
      </p:sp>
      <p:pic>
        <p:nvPicPr>
          <p:cNvPr id="1028" name="Picture 4" descr="I sogni di Kira | Fino all'ultima goccia">
            <a:extLst>
              <a:ext uri="{FF2B5EF4-FFF2-40B4-BE49-F238E27FC236}">
                <a16:creationId xmlns:a16="http://schemas.microsoft.com/office/drawing/2014/main" id="{07A91BCE-1E8C-4B63-A3BD-A1D07195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98" y="1576867"/>
            <a:ext cx="3822347" cy="48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748</TotalTime>
  <Words>307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Arial</vt:lpstr>
      <vt:lpstr>Bodoni MT</vt:lpstr>
      <vt:lpstr>Bodoni MT Black</vt:lpstr>
      <vt:lpstr>Calibri</vt:lpstr>
      <vt:lpstr>Century Gothic</vt:lpstr>
      <vt:lpstr>Comic Sans MS</vt:lpstr>
      <vt:lpstr>Franklin Gothic Medium</vt:lpstr>
      <vt:lpstr>Red Hat Display</vt:lpstr>
      <vt:lpstr>Times New Roman</vt:lpstr>
      <vt:lpstr>Scia di vapore</vt:lpstr>
      <vt:lpstr>IL BULLISMO        </vt:lpstr>
      <vt:lpstr>Il bullismo può essere :</vt:lpstr>
      <vt:lpstr>CHI è IL BULLO?</vt:lpstr>
      <vt:lpstr>I NUMERI DEL BULLISMO </vt:lpstr>
      <vt:lpstr>Le conseguenze  del bullismo</vt:lpstr>
      <vt:lpstr>Imparate ad ascoltare le vostre emozioni e quelle degli altri!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BULLISMO</dc:title>
  <dc:creator>Alessandra</dc:creator>
  <cp:lastModifiedBy>Cristiana</cp:lastModifiedBy>
  <cp:revision>41</cp:revision>
  <dcterms:created xsi:type="dcterms:W3CDTF">2021-01-17T15:03:28Z</dcterms:created>
  <dcterms:modified xsi:type="dcterms:W3CDTF">2021-01-28T17:54:01Z</dcterms:modified>
</cp:coreProperties>
</file>