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4bff561d0_0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04bff561d0_0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4bff561d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04bff561d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04bff561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04bff561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04bff561d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04bff561d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04bff561d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04bff561d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4bff561d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04bff561d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4bff561d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4bff561d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4bff561d0_0_6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4bff561d0_0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4bff561d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04bff561d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4bff561d0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4bff561d0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43750" y="4202975"/>
            <a:ext cx="8200200" cy="792600"/>
          </a:xfrm>
          <a:prstGeom prst="rect">
            <a:avLst/>
          </a:prstGeom>
          <a:solidFill>
            <a:srgbClr val="D5A6BD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31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 sono il voto che prendo a scuola!</a:t>
            </a:r>
            <a:endParaRPr b="1" i="1" sz="3100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819500" y="0"/>
            <a:ext cx="34095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  Professoressa Anna Caporilli</a:t>
            </a:r>
            <a:endParaRPr b="1" i="1" sz="15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252900" y="1017725"/>
            <a:ext cx="3000000" cy="4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Ricorda:</a:t>
            </a:r>
            <a:endParaRPr sz="3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non sei i tuoi voti</a:t>
            </a:r>
            <a:r>
              <a:rPr lang="it" sz="240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endParaRPr sz="240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Quello che conta è quanto ti impegni, come impari dai tuoi errori, e come cresci come persona. Il valore che hai non è determinato da un punteggio, ma da chi sei, da quello che fai e da come affronti le sfide. </a:t>
            </a:r>
            <a:r>
              <a:rPr i="1" lang="it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Sii gentile con te stesso, e non lasciare che un voto definisca la tua autostima.</a:t>
            </a:r>
            <a:endParaRPr i="1" sz="21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0" y="209475"/>
            <a:ext cx="2028000" cy="24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Autostima!!!</a:t>
            </a:r>
            <a:endParaRPr b="1" sz="210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Se credi in te stesso puoi raggiungere qualsiasi cosa</a:t>
            </a:r>
            <a:endParaRPr b="1" sz="210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529050" y="1205050"/>
            <a:ext cx="8068200" cy="29391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Salve! Oggi voglio parlarvi di un argomento molto importante, che riguarda non solo la scuola, ma, anche, come vediamo noi stessi. 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"Non sono il voto che prendo a scuola!"</a:t>
            </a:r>
            <a:r>
              <a:rPr lang="it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E’ un messaggio che vuole aiutarci a comprendere che i voti non definiscono chi siamo come persone. I voti sono solo un riflesso di un momento specifico, di un'abilità o di una prestazione in un dato periodo, ma non sono la nostra intera identità. 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Vediamo insieme perché è importante ricordarlo.</a:t>
            </a:r>
            <a:endParaRPr sz="23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529050" y="1205050"/>
            <a:ext cx="8068200" cy="29391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1. Cosa sono i voti?</a:t>
            </a:r>
            <a:endParaRPr b="1" sz="200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 voti sono un modo per misurare il nostro progresso in determinate materie o competenze scolastiche. Sono strumenti che gli insegnanti utilizzano per vedere quanto siamo riusciti ad apprendere. </a:t>
            </a:r>
            <a:r>
              <a:rPr i="1" lang="it" sz="1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Ma, attenzione, non sono la misura del nostro valore come persone! </a:t>
            </a:r>
            <a:r>
              <a:rPr b="1" lang="it" sz="1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 voti possono riflettere come abbiamo studiato o come abbiamo affrontato un compito, ma non raccontano la nostra storia completa.</a:t>
            </a:r>
            <a:endParaRPr b="1" sz="31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81909">
            <a:off x="6632023" y="259649"/>
            <a:ext cx="1538507" cy="1538507"/>
          </a:xfrm>
          <a:prstGeom prst="rect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88175" y="0"/>
            <a:ext cx="4834800" cy="5143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2. I voti non definiscono chi siamo</a:t>
            </a:r>
            <a:endParaRPr b="1" sz="180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Spesso ci sentiamo sotto pressione per ottenere "voti perfetti" e possiamo pensare che il nostro valore dipenda da un numero o una lettera sul foglio. </a:t>
            </a:r>
            <a:r>
              <a:rPr b="1"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 in realtà, i voti non sono tutto. </a:t>
            </a:r>
            <a:endParaRPr b="1"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Non sono:</a:t>
            </a:r>
            <a:endParaRPr b="1" sz="190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 misura del nostro valore come persone</a:t>
            </a: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Il nostro valore non dipende da un voto. Siamo molto più di un numero!</a:t>
            </a:r>
            <a:b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L’unico indicatore del nostro potenziale</a:t>
            </a: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Anche se un voto non è perfetto, ciò non significa che non possiamo avere successo o che non abbiamo altre qualità incredibili.</a:t>
            </a:r>
            <a:b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Una prova di quanto siamo intelligenti</a:t>
            </a: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La scuola misura una parte della nostra intelligenza, ma ci sono tanti altri modi di essere intelligenti! </a:t>
            </a:r>
            <a:r>
              <a:rPr b="1"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 creatività, l’empatia, la leadership e altre qualità non vengono misurate dai voti.</a:t>
            </a:r>
            <a:endParaRPr b="1"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188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4761400" y="367400"/>
            <a:ext cx="4261800" cy="45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3. Ogni errore è un'opportunità di crescita</a:t>
            </a:r>
            <a:r>
              <a:rPr lang="it" sz="200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00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 voto basso non è un fallimento, ma un’opportunità per imparare.</a:t>
            </a:r>
            <a:r>
              <a:rPr lang="it" sz="1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 volte ci capita di fare errori, ma questi errori sono la chiave per migliorare. Ogni volta che sbagliamo, impariamo qualcosa di nuovo su di noi, su come possiamo migliorare e su cosa dobbiamo cambiare. </a:t>
            </a:r>
            <a:r>
              <a:rPr b="1" i="1" lang="it" sz="1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È importante non abbatterci, ma affrontare le difficoltà con una mentalità positiva.</a:t>
            </a:r>
            <a:endParaRPr b="1" i="1" sz="26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/>
          <p:nvPr/>
        </p:nvSpPr>
        <p:spPr>
          <a:xfrm>
            <a:off x="2972259" y="797678"/>
            <a:ext cx="3501300" cy="35013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19"/>
          <p:cNvGrpSpPr/>
          <p:nvPr/>
        </p:nvGrpSpPr>
        <p:grpSpPr>
          <a:xfrm>
            <a:off x="2571602" y="664001"/>
            <a:ext cx="3997136" cy="2313505"/>
            <a:chOff x="3611776" y="414352"/>
            <a:chExt cx="2166000" cy="2166000"/>
          </a:xfrm>
        </p:grpSpPr>
        <p:sp>
          <p:nvSpPr>
            <p:cNvPr id="103" name="Google Shape;103;p19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solidFill>
              <a:srgbClr val="D83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9"/>
            <p:cNvSpPr txBox="1"/>
            <p:nvPr/>
          </p:nvSpPr>
          <p:spPr>
            <a:xfrm>
              <a:off x="3869022" y="861642"/>
              <a:ext cx="1651500" cy="103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2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Le relazioni interpersonali </a:t>
              </a:r>
              <a:endPara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3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Essere buoni amici, ascoltare gli altri, essere empatici e gentili sono qualità che non vengono misurate dai voti, ma sono fondamentali per la vita.</a:t>
              </a:r>
              <a:endParaRPr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05" name="Google Shape;105;p19"/>
          <p:cNvGrpSpPr/>
          <p:nvPr/>
        </p:nvGrpSpPr>
        <p:grpSpPr>
          <a:xfrm>
            <a:off x="4503483" y="2878139"/>
            <a:ext cx="2166000" cy="2166000"/>
            <a:chOff x="4562258" y="2032864"/>
            <a:chExt cx="2166000" cy="2166000"/>
          </a:xfrm>
        </p:grpSpPr>
        <p:sp>
          <p:nvSpPr>
            <p:cNvPr id="106" name="Google Shape;106;p19"/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solidFill>
              <a:srgbClr val="B02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9"/>
            <p:cNvSpPr txBox="1"/>
            <p:nvPr/>
          </p:nvSpPr>
          <p:spPr>
            <a:xfrm>
              <a:off x="5079846" y="2834728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7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Le esperienze e la crescita personale</a:t>
              </a:r>
              <a:endParaRPr sz="17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08" name="Google Shape;108;p19"/>
          <p:cNvGrpSpPr/>
          <p:nvPr/>
        </p:nvGrpSpPr>
        <p:grpSpPr>
          <a:xfrm>
            <a:off x="2337476" y="2977489"/>
            <a:ext cx="2166000" cy="2166000"/>
            <a:chOff x="2855276" y="2032864"/>
            <a:chExt cx="2166000" cy="2166000"/>
          </a:xfrm>
        </p:grpSpPr>
        <p:sp>
          <p:nvSpPr>
            <p:cNvPr id="109" name="Google Shape;109;p19"/>
            <p:cNvSpPr/>
            <p:nvPr/>
          </p:nvSpPr>
          <p:spPr>
            <a:xfrm>
              <a:off x="2855276" y="2032864"/>
              <a:ext cx="2166000" cy="2166000"/>
            </a:xfrm>
            <a:prstGeom prst="ellipse">
              <a:avLst/>
            </a:prstGeom>
            <a:solidFill>
              <a:srgbClr val="801F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9"/>
            <p:cNvSpPr txBox="1"/>
            <p:nvPr/>
          </p:nvSpPr>
          <p:spPr>
            <a:xfrm>
              <a:off x="3135281" y="2986203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2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Le passioni</a:t>
              </a:r>
              <a:r>
                <a:rPr lang="it" sz="19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endParaRPr sz="1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11" name="Google Shape;111;p19"/>
          <p:cNvSpPr/>
          <p:nvPr/>
        </p:nvSpPr>
        <p:spPr>
          <a:xfrm>
            <a:off x="3797924" y="2396038"/>
            <a:ext cx="1382100" cy="12258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 SCUOLA</a:t>
            </a:r>
            <a:endParaRPr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602225" y="91300"/>
            <a:ext cx="7935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4. La scuola non è l’unica misura del nostro successo</a:t>
            </a:r>
            <a:endParaRPr b="1" sz="170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Esistono moltissimi altri modi in cui possiamo essere "bravi" o di successo che non hanno nulla a che fare con i voti. Per esempio:</a:t>
            </a:r>
            <a:endParaRPr b="1"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6479998" y="2248451"/>
            <a:ext cx="2664000" cy="2313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 difficoltà che affrontiamo, come la gestione dello stress o il superamento delle difficoltà, ci rendono più forti e ci aiutano a crescere come persone.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14" name="Google Shape;114;p19"/>
          <p:cNvGrpSpPr/>
          <p:nvPr/>
        </p:nvGrpSpPr>
        <p:grpSpPr>
          <a:xfrm>
            <a:off x="440781" y="2133064"/>
            <a:ext cx="2329100" cy="2429169"/>
            <a:chOff x="2702876" y="2032864"/>
            <a:chExt cx="2166000" cy="2166000"/>
          </a:xfrm>
        </p:grpSpPr>
        <p:sp>
          <p:nvSpPr>
            <p:cNvPr id="115" name="Google Shape;115;p19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9"/>
            <p:cNvSpPr txBox="1"/>
            <p:nvPr/>
          </p:nvSpPr>
          <p:spPr>
            <a:xfrm>
              <a:off x="3037823" y="2764421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3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Ogni persona ha delle passioni uniche, come la musica, lo sport, l’arte o la scrittura, che possono non emergere in una materia scolastica ma sono ugualmente importanti.</a:t>
              </a:r>
              <a:r>
                <a:rPr lang="it" sz="12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endParaRPr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5481500" y="4467500"/>
            <a:ext cx="3662700" cy="6759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0" y="0"/>
            <a:ext cx="4364700" cy="50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5. Come affrontare la pressione dei voti?</a:t>
            </a:r>
            <a:r>
              <a:rPr lang="it" sz="170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70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lang="it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appiamo che a volte è difficile non sentirsi sopraffatti dalla pressione di ottenere buoni voti. Ecco alcuni consigli su come gestirla: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it" sz="1300">
                <a:solidFill>
                  <a:schemeClr val="dk1"/>
                </a:solidFill>
                <a:highlight>
                  <a:srgbClr val="EAD1DC"/>
                </a:highlight>
                <a:latin typeface="Georgia"/>
                <a:ea typeface="Georgia"/>
                <a:cs typeface="Georgia"/>
                <a:sym typeface="Georgia"/>
              </a:rPr>
              <a:t>Focalizzarsi sul miglioramento personale</a:t>
            </a:r>
            <a:r>
              <a:rPr lang="it" sz="1300">
                <a:solidFill>
                  <a:schemeClr val="dk1"/>
                </a:solidFill>
                <a:highlight>
                  <a:srgbClr val="EAD1DC"/>
                </a:highlight>
                <a:latin typeface="Georgia"/>
                <a:ea typeface="Georgia"/>
                <a:cs typeface="Georgia"/>
                <a:sym typeface="Georgia"/>
              </a:rPr>
              <a:t>: Concentrati su come puoi migliorare, piuttosto che sul numero finale. Ogni passo che fai per migliorare è un successo.</a:t>
            </a:r>
            <a:br>
              <a:rPr lang="it" sz="1300">
                <a:solidFill>
                  <a:schemeClr val="dk1"/>
                </a:solidFill>
                <a:highlight>
                  <a:srgbClr val="EAD1DC"/>
                </a:highlight>
                <a:latin typeface="Georgia"/>
                <a:ea typeface="Georgia"/>
                <a:cs typeface="Georgia"/>
                <a:sym typeface="Georgia"/>
              </a:rPr>
            </a:br>
            <a:endParaRPr sz="1300">
              <a:solidFill>
                <a:schemeClr val="dk1"/>
              </a:solidFill>
              <a:highlight>
                <a:srgbClr val="EAD1D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it" sz="1300">
                <a:solidFill>
                  <a:schemeClr val="dk1"/>
                </a:solidFill>
                <a:highlight>
                  <a:srgbClr val="F4CCCC"/>
                </a:highlight>
                <a:latin typeface="Georgia"/>
                <a:ea typeface="Georgia"/>
                <a:cs typeface="Georgia"/>
                <a:sym typeface="Georgia"/>
              </a:rPr>
              <a:t>Accettare i tuoi limiti</a:t>
            </a:r>
            <a:r>
              <a:rPr lang="it" sz="1300">
                <a:solidFill>
                  <a:schemeClr val="dk1"/>
                </a:solidFill>
                <a:highlight>
                  <a:srgbClr val="F4CCCC"/>
                </a:highlight>
                <a:latin typeface="Georgia"/>
                <a:ea typeface="Georgia"/>
                <a:cs typeface="Georgia"/>
                <a:sym typeface="Georgia"/>
              </a:rPr>
              <a:t>: Ognuno ha punti di forza e di debolezza. Non è un problema se non sei bravo in tutte le materie. L'importante è fare del tuo meglio.</a:t>
            </a:r>
            <a:br>
              <a:rPr lang="it" sz="1300">
                <a:solidFill>
                  <a:schemeClr val="dk1"/>
                </a:solidFill>
                <a:highlight>
                  <a:srgbClr val="F4CCCC"/>
                </a:highlight>
                <a:latin typeface="Georgia"/>
                <a:ea typeface="Georgia"/>
                <a:cs typeface="Georgia"/>
                <a:sym typeface="Georgia"/>
              </a:rPr>
            </a:br>
            <a:endParaRPr sz="1300">
              <a:solidFill>
                <a:schemeClr val="dk1"/>
              </a:solidFill>
              <a:highlight>
                <a:srgbClr val="F4CC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it" sz="1300">
                <a:solidFill>
                  <a:schemeClr val="dk1"/>
                </a:solidFill>
                <a:highlight>
                  <a:srgbClr val="F4CCCC"/>
                </a:highlight>
                <a:latin typeface="Georgia"/>
                <a:ea typeface="Georgia"/>
                <a:cs typeface="Georgia"/>
                <a:sym typeface="Georgia"/>
              </a:rPr>
              <a:t>Chiedere aiuto quando necessario</a:t>
            </a:r>
            <a:r>
              <a:rPr lang="it" sz="1300">
                <a:solidFill>
                  <a:schemeClr val="dk1"/>
                </a:solidFill>
                <a:highlight>
                  <a:srgbClr val="F4CCCC"/>
                </a:highlight>
                <a:latin typeface="Georgia"/>
                <a:ea typeface="Georgia"/>
                <a:cs typeface="Georgia"/>
                <a:sym typeface="Georgia"/>
              </a:rPr>
              <a:t>: Se non capisci qualcosa, chiedi aiuto agli insegnanti o ai compagni. Nessuno deve affrontare le difficoltà da solo.</a:t>
            </a:r>
            <a:endParaRPr sz="1300">
              <a:solidFill>
                <a:schemeClr val="dk1"/>
              </a:solidFill>
              <a:highlight>
                <a:srgbClr val="F4CCCC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