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Dancing Script"/>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DancingScript-bold.fntdata"/><Relationship Id="rId16" Type="http://schemas.openxmlformats.org/officeDocument/2006/relationships/font" Target="fonts/DancingScrip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42d2327ca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42d2327ca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42d2327ca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42d2327ca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42d2327ca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42d2327ca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2d2327ca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42d2327ca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42d2327ca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42d2327ca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42d2327ca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42d2327ca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42d2327ca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42d2327ca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42d2327ca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42d2327ca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42d2327ca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42d2327ca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0"/>
            <a:ext cx="9143998" cy="5143499"/>
          </a:xfrm>
          <a:prstGeom prst="rect">
            <a:avLst/>
          </a:prstGeom>
          <a:noFill/>
          <a:ln>
            <a:noFill/>
          </a:ln>
        </p:spPr>
      </p:pic>
      <p:sp>
        <p:nvSpPr>
          <p:cNvPr id="57" name="Google Shape;57;p13"/>
          <p:cNvSpPr txBox="1"/>
          <p:nvPr/>
        </p:nvSpPr>
        <p:spPr>
          <a:xfrm>
            <a:off x="1822275" y="4483200"/>
            <a:ext cx="5643000" cy="660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it" sz="2900">
                <a:solidFill>
                  <a:schemeClr val="dk1"/>
                </a:solidFill>
                <a:latin typeface="Dancing Script"/>
                <a:ea typeface="Dancing Script"/>
                <a:cs typeface="Dancing Script"/>
                <a:sym typeface="Dancing Script"/>
              </a:rPr>
              <a:t>Pillole Pedagogiche</a:t>
            </a:r>
            <a:endParaRPr b="1" i="1" sz="2900">
              <a:solidFill>
                <a:schemeClr val="dk1"/>
              </a:solidFill>
              <a:latin typeface="Dancing Script"/>
              <a:ea typeface="Dancing Script"/>
              <a:cs typeface="Dancing Script"/>
              <a:sym typeface="Dancing Script"/>
            </a:endParaRPr>
          </a:p>
        </p:txBody>
      </p:sp>
      <p:sp>
        <p:nvSpPr>
          <p:cNvPr id="58" name="Google Shape;58;p13"/>
          <p:cNvSpPr txBox="1"/>
          <p:nvPr/>
        </p:nvSpPr>
        <p:spPr>
          <a:xfrm>
            <a:off x="6745325" y="4732000"/>
            <a:ext cx="2263200" cy="33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800">
                <a:solidFill>
                  <a:schemeClr val="dk1"/>
                </a:solidFill>
                <a:latin typeface="Dancing Script"/>
                <a:ea typeface="Dancing Script"/>
                <a:cs typeface="Dancing Script"/>
                <a:sym typeface="Dancing Script"/>
              </a:rPr>
              <a:t>Prof.ssa Anna Caporilli</a:t>
            </a:r>
            <a:endParaRPr b="1" sz="1800">
              <a:solidFill>
                <a:schemeClr val="dk1"/>
              </a:solidFill>
              <a:latin typeface="Dancing Script"/>
              <a:ea typeface="Dancing Script"/>
              <a:cs typeface="Dancing Script"/>
              <a:sym typeface="Dancing Scrip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7" name="Google Shape;12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100">
              <a:solidFill>
                <a:schemeClr val="dk1"/>
              </a:solidFill>
            </a:endParaRPr>
          </a:p>
          <a:p>
            <a:pPr indent="0" lvl="0" marL="0" rtl="0" algn="l">
              <a:spcBef>
                <a:spcPts val="1200"/>
              </a:spcBef>
              <a:spcAft>
                <a:spcPts val="1200"/>
              </a:spcAft>
              <a:buNone/>
            </a:pPr>
            <a:r>
              <a:t/>
            </a:r>
            <a:endParaRPr sz="1100">
              <a:solidFill>
                <a:schemeClr val="dk1"/>
              </a:solidFill>
            </a:endParaRPr>
          </a:p>
        </p:txBody>
      </p:sp>
      <p:pic>
        <p:nvPicPr>
          <p:cNvPr id="128" name="Google Shape;128;p22"/>
          <p:cNvPicPr preferRelativeResize="0"/>
          <p:nvPr/>
        </p:nvPicPr>
        <p:blipFill>
          <a:blip r:embed="rId3">
            <a:alphaModFix/>
          </a:blip>
          <a:stretch>
            <a:fillRect/>
          </a:stretch>
        </p:blipFill>
        <p:spPr>
          <a:xfrm>
            <a:off x="28500" y="0"/>
            <a:ext cx="9087000" cy="5143500"/>
          </a:xfrm>
          <a:prstGeom prst="rect">
            <a:avLst/>
          </a:prstGeom>
          <a:noFill/>
          <a:ln>
            <a:noFill/>
          </a:ln>
        </p:spPr>
      </p:pic>
      <p:sp>
        <p:nvSpPr>
          <p:cNvPr id="129" name="Google Shape;129;p22"/>
          <p:cNvSpPr/>
          <p:nvPr/>
        </p:nvSpPr>
        <p:spPr>
          <a:xfrm>
            <a:off x="1616525" y="191100"/>
            <a:ext cx="5775600" cy="4761300"/>
          </a:xfrm>
          <a:prstGeom prst="flowChartAlternateProcess">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latin typeface="Georgia"/>
              <a:ea typeface="Georgia"/>
              <a:cs typeface="Georgia"/>
              <a:sym typeface="Georgia"/>
            </a:endParaRPr>
          </a:p>
          <a:p>
            <a:pPr indent="0" lvl="0" marL="0" rtl="0" algn="just">
              <a:lnSpc>
                <a:spcPct val="115000"/>
              </a:lnSpc>
              <a:spcBef>
                <a:spcPts val="1200"/>
              </a:spcBef>
              <a:spcAft>
                <a:spcPts val="0"/>
              </a:spcAft>
              <a:buNone/>
            </a:pPr>
            <a:r>
              <a:rPr b="1" lang="it">
                <a:solidFill>
                  <a:schemeClr val="dk1"/>
                </a:solidFill>
                <a:latin typeface="Georgia"/>
                <a:ea typeface="Georgia"/>
                <a:cs typeface="Georgia"/>
                <a:sym typeface="Georgia"/>
              </a:rPr>
              <a:t>In conclusione,</a:t>
            </a:r>
            <a:r>
              <a:rPr lang="it">
                <a:solidFill>
                  <a:schemeClr val="dk1"/>
                </a:solidFill>
                <a:latin typeface="Georgia"/>
                <a:ea typeface="Georgia"/>
                <a:cs typeface="Georgia"/>
                <a:sym typeface="Georgia"/>
              </a:rPr>
              <a:t> l'uso del corsivo a scuola non è solo una questione di tradizione o estetica. Esso ha molteplici benefici legati allo sviluppo cognitivo, motorio e personale degli studenti. Sebbene l'uso della tecnologia stia cambiando il nostro modo di scrivere, il corsivo rimane una parte fondamentale dell'educazione, che aiuta a sviluppare abilità che saranno utili per tutta la vita.</a:t>
            </a:r>
            <a:endParaRPr sz="1500">
              <a:solidFill>
                <a:schemeClr val="dk1"/>
              </a:solidFill>
              <a:latin typeface="Georgia"/>
              <a:ea typeface="Georgia"/>
              <a:cs typeface="Georgia"/>
              <a:sym typeface="Georgia"/>
            </a:endParaRPr>
          </a:p>
          <a:p>
            <a:pPr indent="0" lvl="0" marL="482600" marR="292100" rtl="0" algn="just">
              <a:lnSpc>
                <a:spcPct val="115000"/>
              </a:lnSpc>
              <a:spcBef>
                <a:spcPts val="1900"/>
              </a:spcBef>
              <a:spcAft>
                <a:spcPts val="0"/>
              </a:spcAft>
              <a:buClr>
                <a:schemeClr val="dk1"/>
              </a:buClr>
              <a:buSzPts val="1100"/>
              <a:buFont typeface="Arial"/>
              <a:buNone/>
            </a:pPr>
            <a:r>
              <a:rPr b="1" lang="it">
                <a:solidFill>
                  <a:schemeClr val="dk1"/>
                </a:solidFill>
                <a:latin typeface="Georgia"/>
                <a:ea typeface="Georgia"/>
                <a:cs typeface="Georgia"/>
                <a:sym typeface="Georgia"/>
              </a:rPr>
              <a:t>R</a:t>
            </a:r>
            <a:r>
              <a:rPr b="1" lang="it">
                <a:solidFill>
                  <a:schemeClr val="dk1"/>
                </a:solidFill>
                <a:latin typeface="Georgia"/>
                <a:ea typeface="Georgia"/>
                <a:cs typeface="Georgia"/>
                <a:sym typeface="Georgia"/>
              </a:rPr>
              <a:t>ivalutare il corsivo non è né anacronistico, né innovativo: è semplicemente attuale e funzionale alla crescita armonica della persona.</a:t>
            </a:r>
            <a:r>
              <a:rPr lang="it">
                <a:solidFill>
                  <a:schemeClr val="dk1"/>
                </a:solidFill>
                <a:latin typeface="Georgia"/>
                <a:ea typeface="Georgia"/>
                <a:cs typeface="Georgia"/>
                <a:sym typeface="Georgia"/>
              </a:rPr>
              <a:t> Il corsivo (dal latino “currere”, che corre o scorre) è moderno, semplice ed efficace, fatto per valorizzare la mano, perché “andare di corsa” è tipico della mano. Inoltre, dal punto di vista grafologico, il corsivo è personale e rivela l’identità di chi scrive, le sue attitudini, le potenzialità relazionali e affettive, rendendo gli scritti della persona un documento storico.”</a:t>
            </a:r>
            <a:endParaRPr>
              <a:solidFill>
                <a:schemeClr val="dk1"/>
              </a:solidFill>
              <a:latin typeface="Georgia"/>
              <a:ea typeface="Georgia"/>
              <a:cs typeface="Georgia"/>
              <a:sym typeface="Georgia"/>
            </a:endParaRPr>
          </a:p>
          <a:p>
            <a:pPr indent="0" lvl="0" marL="0" rtl="0" algn="ctr">
              <a:spcBef>
                <a:spcPts val="0"/>
              </a:spcBef>
              <a:spcAft>
                <a:spcPts val="0"/>
              </a:spcAft>
              <a:buNone/>
            </a:pPr>
            <a:r>
              <a:t/>
            </a:r>
            <a:endParaRPr sz="1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5" name="Google Shape;65;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6" name="Google Shape;66;p14"/>
          <p:cNvSpPr txBox="1"/>
          <p:nvPr/>
        </p:nvSpPr>
        <p:spPr>
          <a:xfrm>
            <a:off x="4746725" y="1017725"/>
            <a:ext cx="4397100" cy="4125900"/>
          </a:xfrm>
          <a:prstGeom prst="rect">
            <a:avLst/>
          </a:prstGeom>
          <a:solidFill>
            <a:srgbClr val="F4CCCC"/>
          </a:solid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1"/>
                </a:solidFill>
                <a:latin typeface="Georgia"/>
                <a:ea typeface="Georgia"/>
                <a:cs typeface="Georgia"/>
                <a:sym typeface="Georgia"/>
              </a:rPr>
              <a:t>Qualcuno potrebbe chiedersi quale sia l’utilità dell’insegnare il corsivo ai bambini. Nell’era della tecnologia scrivere a mano non è forse un po’ antiquato, </a:t>
            </a:r>
            <a:r>
              <a:rPr i="1" lang="it">
                <a:solidFill>
                  <a:schemeClr val="dk1"/>
                </a:solidFill>
                <a:latin typeface="Georgia"/>
                <a:ea typeface="Georgia"/>
                <a:cs typeface="Georgia"/>
                <a:sym typeface="Georgia"/>
              </a:rPr>
              <a:t>obsoleto</a:t>
            </a:r>
            <a:r>
              <a:rPr lang="it">
                <a:solidFill>
                  <a:schemeClr val="dk1"/>
                </a:solidFill>
                <a:latin typeface="Georgia"/>
                <a:ea typeface="Georgia"/>
                <a:cs typeface="Georgia"/>
                <a:sym typeface="Georgia"/>
              </a:rPr>
              <a:t>?</a:t>
            </a:r>
            <a:endParaRPr>
              <a:solidFill>
                <a:schemeClr val="dk1"/>
              </a:solidFill>
              <a:latin typeface="Georgia"/>
              <a:ea typeface="Georgia"/>
              <a:cs typeface="Georgia"/>
              <a:sym typeface="Georgia"/>
            </a:endParaRPr>
          </a:p>
          <a:p>
            <a:pPr indent="0" lvl="0" marL="0" rtl="0" algn="just">
              <a:lnSpc>
                <a:spcPct val="115000"/>
              </a:lnSpc>
              <a:spcBef>
                <a:spcPts val="800"/>
              </a:spcBef>
              <a:spcAft>
                <a:spcPts val="0"/>
              </a:spcAft>
              <a:buClr>
                <a:schemeClr val="dk1"/>
              </a:buClr>
              <a:buSzPts val="1100"/>
              <a:buFont typeface="Arial"/>
              <a:buNone/>
            </a:pPr>
            <a:r>
              <a:rPr lang="it">
                <a:solidFill>
                  <a:schemeClr val="dk1"/>
                </a:solidFill>
                <a:latin typeface="Georgia"/>
                <a:ea typeface="Georgia"/>
                <a:cs typeface="Georgia"/>
                <a:sym typeface="Georgia"/>
              </a:rPr>
              <a:t>L’abilità una volta comune di scrittura corsiva non sembra essere più una priorità, eppure esistono molte ragioni per cui sarebbe necessario favorire questo importante apprendimento.</a:t>
            </a:r>
            <a:endParaRPr>
              <a:solidFill>
                <a:schemeClr val="dk1"/>
              </a:solidFill>
              <a:latin typeface="Georgia"/>
              <a:ea typeface="Georgia"/>
              <a:cs typeface="Georgia"/>
              <a:sym typeface="Georgia"/>
            </a:endParaRPr>
          </a:p>
          <a:p>
            <a:pPr indent="0" lvl="0" marL="0" rtl="0" algn="just">
              <a:lnSpc>
                <a:spcPct val="115000"/>
              </a:lnSpc>
              <a:spcBef>
                <a:spcPts val="800"/>
              </a:spcBef>
              <a:spcAft>
                <a:spcPts val="0"/>
              </a:spcAft>
              <a:buNone/>
            </a:pPr>
            <a:r>
              <a:rPr lang="it">
                <a:solidFill>
                  <a:schemeClr val="dk1"/>
                </a:solidFill>
                <a:latin typeface="Georgia"/>
                <a:ea typeface="Georgia"/>
                <a:cs typeface="Georgia"/>
                <a:sym typeface="Georgia"/>
              </a:rPr>
              <a:t>Sono ormai numerose le ricerche che dimostrano come la scrittura corsiva apporti diversi benefici allo sviluppo cognitivo, influenzando la capacità di lettura, l’ortografia, la memoria e il pensiero critico.</a:t>
            </a:r>
            <a:endParaRPr>
              <a:solidFill>
                <a:schemeClr val="dk1"/>
              </a:solidFill>
              <a:latin typeface="Georgia"/>
              <a:ea typeface="Georgia"/>
              <a:cs typeface="Georgia"/>
              <a:sym typeface="Georgia"/>
            </a:endParaRPr>
          </a:p>
          <a:p>
            <a:pPr indent="0" lvl="0" marL="0" rtl="0" algn="just">
              <a:lnSpc>
                <a:spcPct val="115000"/>
              </a:lnSpc>
              <a:spcBef>
                <a:spcPts val="800"/>
              </a:spcBef>
              <a:spcAft>
                <a:spcPts val="800"/>
              </a:spcAft>
              <a:buNone/>
            </a:pPr>
            <a:r>
              <a:rPr lang="it" sz="1600">
                <a:solidFill>
                  <a:schemeClr val="dk1"/>
                </a:solidFill>
                <a:latin typeface="Georgia"/>
                <a:ea typeface="Georgia"/>
                <a:cs typeface="Georgia"/>
                <a:sym typeface="Georgia"/>
              </a:rPr>
              <a:t>Vi è una intima connessione tra </a:t>
            </a:r>
            <a:r>
              <a:rPr b="1" lang="it" sz="1600">
                <a:solidFill>
                  <a:schemeClr val="dk1"/>
                </a:solidFill>
                <a:latin typeface="Georgia"/>
                <a:ea typeface="Georgia"/>
                <a:cs typeface="Georgia"/>
                <a:sym typeface="Georgia"/>
              </a:rPr>
              <a:t>mano</a:t>
            </a:r>
            <a:r>
              <a:rPr lang="it" sz="1600">
                <a:solidFill>
                  <a:schemeClr val="dk1"/>
                </a:solidFill>
                <a:latin typeface="Georgia"/>
                <a:ea typeface="Georgia"/>
                <a:cs typeface="Georgia"/>
                <a:sym typeface="Georgia"/>
              </a:rPr>
              <a:t> e </a:t>
            </a:r>
            <a:r>
              <a:rPr b="1" lang="it" sz="1600">
                <a:solidFill>
                  <a:schemeClr val="dk1"/>
                </a:solidFill>
                <a:latin typeface="Georgia"/>
                <a:ea typeface="Georgia"/>
                <a:cs typeface="Georgia"/>
                <a:sym typeface="Georgia"/>
              </a:rPr>
              <a:t>intelligenza</a:t>
            </a:r>
            <a:r>
              <a:rPr lang="it" sz="1600">
                <a:solidFill>
                  <a:schemeClr val="dk1"/>
                </a:solidFill>
                <a:latin typeface="Georgia"/>
                <a:ea typeface="Georgia"/>
                <a:cs typeface="Georgia"/>
                <a:sym typeface="Georgia"/>
              </a:rPr>
              <a:t>. </a:t>
            </a:r>
            <a:endParaRPr sz="2200">
              <a:solidFill>
                <a:schemeClr val="dk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5260775" y="1441150"/>
            <a:ext cx="3486425" cy="2261200"/>
          </a:xfrm>
          <a:prstGeom prst="rect">
            <a:avLst/>
          </a:prstGeom>
          <a:noFill/>
          <a:ln cap="flat" cmpd="sng" w="28575">
            <a:solidFill>
              <a:srgbClr val="1155CC"/>
            </a:solidFill>
            <a:prstDash val="solid"/>
            <a:round/>
            <a:headEnd len="sm" w="sm" type="none"/>
            <a:tailEnd len="sm" w="sm" type="none"/>
          </a:ln>
        </p:spPr>
      </p:pic>
      <p:sp>
        <p:nvSpPr>
          <p:cNvPr id="72" name="Google Shape;72;p15"/>
          <p:cNvSpPr txBox="1"/>
          <p:nvPr/>
        </p:nvSpPr>
        <p:spPr>
          <a:xfrm>
            <a:off x="176350" y="117550"/>
            <a:ext cx="4629300" cy="4511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it" sz="1500">
                <a:solidFill>
                  <a:srgbClr val="980000"/>
                </a:solidFill>
                <a:latin typeface="Georgia"/>
                <a:ea typeface="Georgia"/>
                <a:cs typeface="Georgia"/>
                <a:sym typeface="Georgia"/>
              </a:rPr>
              <a:t>1. Sviluppo delle abilità motorie</a:t>
            </a:r>
            <a:endParaRPr b="1" sz="1500">
              <a:solidFill>
                <a:srgbClr val="980000"/>
              </a:solidFill>
              <a:latin typeface="Georgia"/>
              <a:ea typeface="Georgia"/>
              <a:cs typeface="Georgia"/>
              <a:sym typeface="Georgia"/>
            </a:endParaRPr>
          </a:p>
          <a:p>
            <a:pPr indent="0" lvl="0" marL="0" rtl="0" algn="just">
              <a:lnSpc>
                <a:spcPct val="115000"/>
              </a:lnSpc>
              <a:spcBef>
                <a:spcPts val="800"/>
              </a:spcBef>
              <a:spcAft>
                <a:spcPts val="0"/>
              </a:spcAft>
              <a:buClr>
                <a:schemeClr val="dk1"/>
              </a:buClr>
              <a:buSzPts val="1100"/>
              <a:buFont typeface="Arial"/>
              <a:buNone/>
            </a:pPr>
            <a:r>
              <a:rPr lang="it" sz="1600">
                <a:solidFill>
                  <a:schemeClr val="dk1"/>
                </a:solidFill>
                <a:latin typeface="Georgia"/>
                <a:ea typeface="Georgia"/>
                <a:cs typeface="Georgia"/>
                <a:sym typeface="Georgia"/>
              </a:rPr>
              <a:t>Il problema però è che oggi </a:t>
            </a:r>
            <a:r>
              <a:rPr b="1" lang="it" sz="1600">
                <a:solidFill>
                  <a:schemeClr val="dk1"/>
                </a:solidFill>
                <a:latin typeface="Georgia"/>
                <a:ea typeface="Georgia"/>
                <a:cs typeface="Georgia"/>
                <a:sym typeface="Georgia"/>
              </a:rPr>
              <a:t>i bambini utilizzano sempre meno le loro mani</a:t>
            </a:r>
            <a:r>
              <a:rPr lang="it" sz="1600">
                <a:solidFill>
                  <a:schemeClr val="dk1"/>
                </a:solidFill>
                <a:latin typeface="Georgia"/>
                <a:ea typeface="Georgia"/>
                <a:cs typeface="Georgia"/>
                <a:sym typeface="Georgia"/>
              </a:rPr>
              <a:t>.</a:t>
            </a:r>
            <a:endParaRPr sz="1600">
              <a:solidFill>
                <a:schemeClr val="dk1"/>
              </a:solidFill>
              <a:latin typeface="Georgia"/>
              <a:ea typeface="Georgia"/>
              <a:cs typeface="Georgia"/>
              <a:sym typeface="Georgia"/>
            </a:endParaRPr>
          </a:p>
          <a:p>
            <a:pPr indent="0" lvl="0" marL="0" rtl="0" algn="l">
              <a:lnSpc>
                <a:spcPct val="115000"/>
              </a:lnSpc>
              <a:spcBef>
                <a:spcPts val="800"/>
              </a:spcBef>
              <a:spcAft>
                <a:spcPts val="0"/>
              </a:spcAft>
              <a:buClr>
                <a:schemeClr val="dk1"/>
              </a:buClr>
              <a:buSzPts val="1100"/>
              <a:buFont typeface="Arial"/>
              <a:buNone/>
            </a:pPr>
            <a:r>
              <a:t/>
            </a:r>
            <a:endParaRPr sz="1700">
              <a:solidFill>
                <a:schemeClr val="dk1"/>
              </a:solidFill>
              <a:latin typeface="Georgia"/>
              <a:ea typeface="Georgia"/>
              <a:cs typeface="Georgia"/>
              <a:sym typeface="Georgia"/>
            </a:endParaRPr>
          </a:p>
          <a:p>
            <a:pPr indent="0" lvl="0" marL="0" rtl="0" algn="just">
              <a:spcBef>
                <a:spcPts val="0"/>
              </a:spcBef>
              <a:spcAft>
                <a:spcPts val="0"/>
              </a:spcAft>
              <a:buNone/>
            </a:pPr>
            <a:r>
              <a:rPr i="1" lang="it" sz="1500">
                <a:solidFill>
                  <a:schemeClr val="dk1"/>
                </a:solidFill>
                <a:latin typeface="Georgia"/>
                <a:ea typeface="Georgia"/>
                <a:cs typeface="Georgia"/>
                <a:sym typeface="Georgia"/>
              </a:rPr>
              <a:t>“Oggi non si gioca più in strada, non ci si arrampica sugli alberi, non ci si allacciano le scarpe, non si corre e salta, non si infila un ago. </a:t>
            </a:r>
            <a:r>
              <a:rPr b="1" i="1" lang="it" sz="1500">
                <a:solidFill>
                  <a:schemeClr val="dk1"/>
                </a:solidFill>
                <a:latin typeface="Georgia"/>
                <a:ea typeface="Georgia"/>
                <a:cs typeface="Georgia"/>
                <a:sym typeface="Georgia"/>
              </a:rPr>
              <a:t>Si premono tasti, o si tocca uno schermo, tutte cose che richiedono l’uso di altri muscoli rispetto a quelli per tenere in mano una penna, e che non consolidano la coordinazione necessaria a scrivere in corsivo” .</a:t>
            </a:r>
            <a:endParaRPr b="1" i="1" sz="1500">
              <a:solidFill>
                <a:schemeClr val="dk1"/>
              </a:solidFill>
              <a:latin typeface="Georgia"/>
              <a:ea typeface="Georgia"/>
              <a:cs typeface="Georgia"/>
              <a:sym typeface="Georgia"/>
            </a:endParaRPr>
          </a:p>
          <a:p>
            <a:pPr indent="0" lvl="0" marL="0" rtl="0" algn="just">
              <a:spcBef>
                <a:spcPts val="0"/>
              </a:spcBef>
              <a:spcAft>
                <a:spcPts val="0"/>
              </a:spcAft>
              <a:buNone/>
            </a:pPr>
            <a:r>
              <a:rPr lang="it" sz="1500">
                <a:solidFill>
                  <a:schemeClr val="dk1"/>
                </a:solidFill>
                <a:latin typeface="Georgia"/>
                <a:ea typeface="Georgia"/>
                <a:cs typeface="Georgia"/>
                <a:sym typeface="Georgia"/>
              </a:rPr>
              <a:t>“In termini di costruzione del pensiero e delle idee, c’è un rapporto importante tra cervello e mano. </a:t>
            </a:r>
            <a:r>
              <a:rPr b="1" lang="it" sz="1500">
                <a:solidFill>
                  <a:schemeClr val="dk1"/>
                </a:solidFill>
                <a:latin typeface="Georgia"/>
                <a:ea typeface="Georgia"/>
                <a:cs typeface="Georgia"/>
                <a:sym typeface="Georgia"/>
              </a:rPr>
              <a:t>La scrittura manuale legata accende massicciamente aree del cervello coinvolte anche nell’attività del pensiero, del linguaggio, e della memoria”</a:t>
            </a:r>
            <a:r>
              <a:rPr lang="it" sz="1500">
                <a:solidFill>
                  <a:schemeClr val="dk1"/>
                </a:solidFill>
                <a:latin typeface="Georgia"/>
                <a:ea typeface="Georgia"/>
                <a:cs typeface="Georgia"/>
                <a:sym typeface="Georgia"/>
              </a:rPr>
              <a:t> </a:t>
            </a:r>
            <a:endParaRPr b="1" i="1" sz="1500">
              <a:solidFill>
                <a:schemeClr val="dk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9" name="Google Shape;79;p16"/>
          <p:cNvPicPr preferRelativeResize="0"/>
          <p:nvPr/>
        </p:nvPicPr>
        <p:blipFill>
          <a:blip r:embed="rId3">
            <a:alphaModFix/>
          </a:blip>
          <a:stretch>
            <a:fillRect/>
          </a:stretch>
        </p:blipFill>
        <p:spPr>
          <a:xfrm>
            <a:off x="95250" y="347663"/>
            <a:ext cx="8953500" cy="4448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6" name="Google Shape;86;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7" name="Google Shape;87;p17"/>
          <p:cNvSpPr txBox="1"/>
          <p:nvPr/>
        </p:nvSpPr>
        <p:spPr>
          <a:xfrm>
            <a:off x="4572000" y="617225"/>
            <a:ext cx="4394100" cy="3791400"/>
          </a:xfrm>
          <a:prstGeom prst="rect">
            <a:avLst/>
          </a:prstGeom>
          <a:solidFill>
            <a:srgbClr val="F1C23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600">
                <a:solidFill>
                  <a:srgbClr val="980000"/>
                </a:solidFill>
                <a:latin typeface="Georgia"/>
                <a:ea typeface="Georgia"/>
                <a:cs typeface="Georgia"/>
                <a:sym typeface="Georgia"/>
              </a:rPr>
              <a:t>2. Apprendimento della lettura e scrittura</a:t>
            </a:r>
            <a:endParaRPr b="1" sz="1600">
              <a:solidFill>
                <a:srgbClr val="980000"/>
              </a:solidFill>
              <a:latin typeface="Georgia"/>
              <a:ea typeface="Georgia"/>
              <a:cs typeface="Georgia"/>
              <a:sym typeface="Georgia"/>
            </a:endParaRPr>
          </a:p>
          <a:p>
            <a:pPr indent="0" lvl="0" marL="0" rtl="0" algn="l">
              <a:spcBef>
                <a:spcPts val="0"/>
              </a:spcBef>
              <a:spcAft>
                <a:spcPts val="0"/>
              </a:spcAft>
              <a:buNone/>
            </a:pPr>
            <a:r>
              <a:t/>
            </a:r>
            <a:endParaRPr sz="1600">
              <a:solidFill>
                <a:srgbClr val="980000"/>
              </a:solidFill>
              <a:latin typeface="Georgia"/>
              <a:ea typeface="Georgia"/>
              <a:cs typeface="Georgia"/>
              <a:sym typeface="Georgia"/>
            </a:endParaRPr>
          </a:p>
          <a:p>
            <a:pPr indent="0" lvl="0" marL="0" rtl="0" algn="just">
              <a:spcBef>
                <a:spcPts val="0"/>
              </a:spcBef>
              <a:spcAft>
                <a:spcPts val="0"/>
              </a:spcAft>
              <a:buNone/>
            </a:pPr>
            <a:r>
              <a:rPr i="1" lang="it" sz="1600">
                <a:solidFill>
                  <a:schemeClr val="dk1"/>
                </a:solidFill>
                <a:latin typeface="Georgia"/>
                <a:ea typeface="Georgia"/>
                <a:cs typeface="Georgia"/>
                <a:sym typeface="Georgia"/>
              </a:rPr>
              <a:t>Il corsivo</a:t>
            </a:r>
            <a:r>
              <a:rPr lang="it" sz="1600">
                <a:solidFill>
                  <a:schemeClr val="dk1"/>
                </a:solidFill>
                <a:latin typeface="Georgia"/>
                <a:ea typeface="Georgia"/>
                <a:cs typeface="Georgia"/>
                <a:sym typeface="Georgia"/>
              </a:rPr>
              <a:t>, essendo una scrittura più connessa rispetto al stampato, favorisce la velocità e la fluidità nella scrittura. Questo aiuta a rafforzare le connessioni tra le lettere e migliora il riconoscimento delle parole, facilitando sia la lettura che la scrittura. Studi hanno dimostrato che gli studenti </a:t>
            </a:r>
            <a:r>
              <a:rPr b="1" i="1" lang="it" sz="1600">
                <a:solidFill>
                  <a:schemeClr val="dk1"/>
                </a:solidFill>
                <a:latin typeface="Georgia"/>
                <a:ea typeface="Georgia"/>
                <a:cs typeface="Georgia"/>
                <a:sym typeface="Georgia"/>
              </a:rPr>
              <a:t>che apprendono il corsivo spesso migliorano anche la loro capacità di scrivere e leggere in modo più efficiente</a:t>
            </a:r>
            <a:r>
              <a:rPr b="1" i="1" lang="it" sz="1100">
                <a:solidFill>
                  <a:schemeClr val="dk1"/>
                </a:solidFill>
              </a:rPr>
              <a:t>.</a:t>
            </a:r>
            <a:endParaRPr b="1" i="1"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4" name="Google Shape;94;p18"/>
          <p:cNvPicPr preferRelativeResize="0"/>
          <p:nvPr/>
        </p:nvPicPr>
        <p:blipFill>
          <a:blip r:embed="rId3">
            <a:alphaModFix/>
          </a:blip>
          <a:stretch>
            <a:fillRect/>
          </a:stretch>
        </p:blipFill>
        <p:spPr>
          <a:xfrm>
            <a:off x="-73475" y="0"/>
            <a:ext cx="9217477" cy="5143500"/>
          </a:xfrm>
          <a:prstGeom prst="rect">
            <a:avLst/>
          </a:prstGeom>
          <a:noFill/>
          <a:ln>
            <a:noFill/>
          </a:ln>
        </p:spPr>
      </p:pic>
      <p:sp>
        <p:nvSpPr>
          <p:cNvPr id="95" name="Google Shape;95;p18"/>
          <p:cNvSpPr txBox="1"/>
          <p:nvPr/>
        </p:nvSpPr>
        <p:spPr>
          <a:xfrm>
            <a:off x="161650" y="176350"/>
            <a:ext cx="3909000" cy="47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96" name="Google Shape;96;p18"/>
          <p:cNvSpPr txBox="1"/>
          <p:nvPr/>
        </p:nvSpPr>
        <p:spPr>
          <a:xfrm>
            <a:off x="426175" y="352700"/>
            <a:ext cx="3630000" cy="45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it" sz="1700">
                <a:solidFill>
                  <a:srgbClr val="980000"/>
                </a:solidFill>
                <a:latin typeface="Georgia"/>
                <a:ea typeface="Georgia"/>
                <a:cs typeface="Georgia"/>
                <a:sym typeface="Georgia"/>
              </a:rPr>
              <a:t>3. Stimolo alla concentrazione e alla memoria</a:t>
            </a:r>
            <a:endParaRPr b="1" sz="1700">
              <a:solidFill>
                <a:srgbClr val="980000"/>
              </a:solidFill>
              <a:latin typeface="Georgia"/>
              <a:ea typeface="Georgia"/>
              <a:cs typeface="Georgia"/>
              <a:sym typeface="Georgia"/>
            </a:endParaRPr>
          </a:p>
          <a:p>
            <a:pPr indent="0" lvl="0" marL="0" rtl="0" algn="just">
              <a:lnSpc>
                <a:spcPct val="115000"/>
              </a:lnSpc>
              <a:spcBef>
                <a:spcPts val="1200"/>
              </a:spcBef>
              <a:spcAft>
                <a:spcPts val="0"/>
              </a:spcAft>
              <a:buNone/>
            </a:pPr>
            <a:r>
              <a:rPr lang="it" sz="1500">
                <a:solidFill>
                  <a:schemeClr val="dk1"/>
                </a:solidFill>
                <a:latin typeface="Georgia"/>
                <a:ea typeface="Georgia"/>
                <a:cs typeface="Georgia"/>
                <a:sym typeface="Georgia"/>
              </a:rPr>
              <a:t> Scrivere in corsivo richiede un maggiore impegno cognitivo. </a:t>
            </a:r>
            <a:r>
              <a:rPr b="1" i="1" lang="it" sz="1500">
                <a:solidFill>
                  <a:schemeClr val="dk1"/>
                </a:solidFill>
                <a:latin typeface="Georgia"/>
                <a:ea typeface="Georgia"/>
                <a:cs typeface="Georgia"/>
                <a:sym typeface="Georgia"/>
              </a:rPr>
              <a:t>Questo tipo di scrittura stimola la memoria e la concentrazione, </a:t>
            </a:r>
            <a:r>
              <a:rPr lang="it" sz="1500">
                <a:solidFill>
                  <a:schemeClr val="dk1"/>
                </a:solidFill>
                <a:latin typeface="Georgia"/>
                <a:ea typeface="Georgia"/>
                <a:cs typeface="Georgia"/>
                <a:sym typeface="Georgia"/>
              </a:rPr>
              <a:t>poiché ogni lettera in corsivo è legata a un flusso continuo di movimento che richiede maggiore attenzione rispetto alla scrittura in stampatello. </a:t>
            </a:r>
            <a:endParaRPr sz="1500">
              <a:solidFill>
                <a:schemeClr val="dk1"/>
              </a:solidFill>
              <a:latin typeface="Georgia"/>
              <a:ea typeface="Georgia"/>
              <a:cs typeface="Georgia"/>
              <a:sym typeface="Georgia"/>
            </a:endParaRPr>
          </a:p>
          <a:p>
            <a:pPr indent="0" lvl="0" marL="0" rtl="0" algn="just">
              <a:lnSpc>
                <a:spcPct val="115000"/>
              </a:lnSpc>
              <a:spcBef>
                <a:spcPts val="1200"/>
              </a:spcBef>
              <a:spcAft>
                <a:spcPts val="0"/>
              </a:spcAft>
              <a:buClr>
                <a:schemeClr val="dk1"/>
              </a:buClr>
              <a:buSzPts val="1100"/>
              <a:buFont typeface="Arial"/>
              <a:buNone/>
            </a:pPr>
            <a:r>
              <a:rPr lang="it" sz="1500">
                <a:solidFill>
                  <a:schemeClr val="dk1"/>
                </a:solidFill>
                <a:latin typeface="Georgia"/>
                <a:ea typeface="Georgia"/>
                <a:cs typeface="Georgia"/>
                <a:sym typeface="Georgia"/>
              </a:rPr>
              <a:t>Molti insegnanti riferiscono che gli studenti che praticano il corsivo tendono a concentrarsi di più sul contenuto, piuttosto che solo sull'atto di scrivere.</a:t>
            </a:r>
            <a:endParaRPr sz="1500">
              <a:solidFill>
                <a:schemeClr val="dk1"/>
              </a:solidFill>
              <a:latin typeface="Georgia"/>
              <a:ea typeface="Georgia"/>
              <a:cs typeface="Georgia"/>
              <a:sym typeface="Georgia"/>
            </a:endParaRPr>
          </a:p>
          <a:p>
            <a:pPr indent="0" lvl="0" marL="0" rtl="0" algn="just">
              <a:spcBef>
                <a:spcPts val="1200"/>
              </a:spcBef>
              <a:spcAft>
                <a:spcPts val="0"/>
              </a:spcAft>
              <a:buNone/>
            </a:pPr>
            <a:r>
              <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3" name="Google Shape;103;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4" name="Google Shape;104;p19"/>
          <p:cNvSpPr txBox="1"/>
          <p:nvPr/>
        </p:nvSpPr>
        <p:spPr>
          <a:xfrm>
            <a:off x="249825" y="161650"/>
            <a:ext cx="5393400" cy="28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05" name="Google Shape;105;p19"/>
          <p:cNvSpPr txBox="1"/>
          <p:nvPr/>
        </p:nvSpPr>
        <p:spPr>
          <a:xfrm>
            <a:off x="352700" y="205750"/>
            <a:ext cx="5378700" cy="279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it" sz="1700">
                <a:solidFill>
                  <a:srgbClr val="980000"/>
                </a:solidFill>
                <a:latin typeface="Georgia"/>
                <a:ea typeface="Georgia"/>
                <a:cs typeface="Georgia"/>
                <a:sym typeface="Georgia"/>
              </a:rPr>
              <a:t>4. Miglioramento della grafia e dell’estetica della scrittura</a:t>
            </a:r>
            <a:r>
              <a:rPr lang="it" sz="1700">
                <a:solidFill>
                  <a:srgbClr val="980000"/>
                </a:solidFill>
                <a:latin typeface="Georgia"/>
                <a:ea typeface="Georgia"/>
                <a:cs typeface="Georgia"/>
                <a:sym typeface="Georgia"/>
              </a:rPr>
              <a:t> </a:t>
            </a:r>
            <a:endParaRPr sz="1700">
              <a:solidFill>
                <a:srgbClr val="980000"/>
              </a:solidFill>
              <a:latin typeface="Georgia"/>
              <a:ea typeface="Georgia"/>
              <a:cs typeface="Georgia"/>
              <a:sym typeface="Georgia"/>
            </a:endParaRPr>
          </a:p>
          <a:p>
            <a:pPr indent="0" lvl="0" marL="0" rtl="0" algn="just">
              <a:lnSpc>
                <a:spcPct val="115000"/>
              </a:lnSpc>
              <a:spcBef>
                <a:spcPts val="1200"/>
              </a:spcBef>
              <a:spcAft>
                <a:spcPts val="0"/>
              </a:spcAft>
              <a:buClr>
                <a:schemeClr val="dk1"/>
              </a:buClr>
              <a:buSzPts val="1100"/>
              <a:buFont typeface="Arial"/>
              <a:buNone/>
            </a:pPr>
            <a:r>
              <a:rPr lang="it" sz="1500">
                <a:solidFill>
                  <a:schemeClr val="dk1"/>
                </a:solidFill>
                <a:latin typeface="Georgia"/>
                <a:ea typeface="Georgia"/>
                <a:cs typeface="Georgia"/>
                <a:sym typeface="Georgia"/>
              </a:rPr>
              <a:t>Un altro vantaggio dell'uso del corsivo è che </a:t>
            </a:r>
            <a:r>
              <a:rPr b="1" i="1" lang="it" sz="1500">
                <a:solidFill>
                  <a:schemeClr val="dk1"/>
                </a:solidFill>
                <a:latin typeface="Georgia"/>
                <a:ea typeface="Georgia"/>
                <a:cs typeface="Georgia"/>
                <a:sym typeface="Georgia"/>
              </a:rPr>
              <a:t>consente agli studenti di sviluppare una grafia più elegante e leggibile.</a:t>
            </a:r>
            <a:r>
              <a:rPr lang="it" sz="1500">
                <a:solidFill>
                  <a:schemeClr val="dk1"/>
                </a:solidFill>
                <a:latin typeface="Georgia"/>
                <a:ea typeface="Georgia"/>
                <a:cs typeface="Georgia"/>
                <a:sym typeface="Georgia"/>
              </a:rPr>
              <a:t> La scrittura in corsivo, infatti, ha un aspetto più ordinato e uniforme, e consente di scrivere con più velocità rispetto al stampato. Questo può essere particolarmente utile per prendere appunti durante le lezioni o per scrivere in modo chiaro durante gli esami.</a:t>
            </a:r>
            <a:endParaRPr sz="1500">
              <a:solidFill>
                <a:schemeClr val="dk1"/>
              </a:solidFill>
              <a:latin typeface="Georgia"/>
              <a:ea typeface="Georgia"/>
              <a:cs typeface="Georgia"/>
              <a:sym typeface="Georgia"/>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1" name="Google Shape;11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2" name="Google Shape;112;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3" name="Google Shape;113;p20"/>
          <p:cNvSpPr txBox="1"/>
          <p:nvPr/>
        </p:nvSpPr>
        <p:spPr>
          <a:xfrm>
            <a:off x="4572000" y="308600"/>
            <a:ext cx="4157400" cy="3747300"/>
          </a:xfrm>
          <a:prstGeom prst="rect">
            <a:avLst/>
          </a:prstGeom>
          <a:solidFill>
            <a:srgbClr val="D5A6BD"/>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it" sz="1700">
                <a:solidFill>
                  <a:srgbClr val="980000"/>
                </a:solidFill>
                <a:latin typeface="Georgia"/>
                <a:ea typeface="Georgia"/>
                <a:cs typeface="Georgia"/>
                <a:sym typeface="Georgia"/>
              </a:rPr>
              <a:t>5. Sviluppo dell'autonomia e dell'identità personale</a:t>
            </a:r>
            <a:r>
              <a:rPr lang="it" sz="1700">
                <a:solidFill>
                  <a:srgbClr val="980000"/>
                </a:solidFill>
                <a:latin typeface="Georgia"/>
                <a:ea typeface="Georgia"/>
                <a:cs typeface="Georgia"/>
                <a:sym typeface="Georgia"/>
              </a:rPr>
              <a:t> </a:t>
            </a:r>
            <a:endParaRPr sz="1700">
              <a:solidFill>
                <a:srgbClr val="980000"/>
              </a:solidFill>
              <a:latin typeface="Georgia"/>
              <a:ea typeface="Georgia"/>
              <a:cs typeface="Georgia"/>
              <a:sym typeface="Georgia"/>
            </a:endParaRPr>
          </a:p>
          <a:p>
            <a:pPr indent="0" lvl="0" marL="0" rtl="0" algn="just">
              <a:lnSpc>
                <a:spcPct val="115000"/>
              </a:lnSpc>
              <a:spcBef>
                <a:spcPts val="1200"/>
              </a:spcBef>
              <a:spcAft>
                <a:spcPts val="0"/>
              </a:spcAft>
              <a:buClr>
                <a:schemeClr val="dk1"/>
              </a:buClr>
              <a:buSzPts val="1100"/>
              <a:buFont typeface="Arial"/>
              <a:buNone/>
            </a:pPr>
            <a:r>
              <a:rPr b="1" i="1" lang="it" sz="1500">
                <a:solidFill>
                  <a:schemeClr val="dk1"/>
                </a:solidFill>
                <a:latin typeface="Georgia"/>
                <a:ea typeface="Georgia"/>
                <a:cs typeface="Georgia"/>
                <a:sym typeface="Georgia"/>
              </a:rPr>
              <a:t>Imparare a scrivere in corsivo può anche avere un effetto positivo sull'autonomia degli studenti.</a:t>
            </a:r>
            <a:r>
              <a:rPr lang="it" sz="1500">
                <a:solidFill>
                  <a:schemeClr val="dk1"/>
                </a:solidFill>
                <a:latin typeface="Georgia"/>
                <a:ea typeface="Georgia"/>
                <a:cs typeface="Georgia"/>
                <a:sym typeface="Georgia"/>
              </a:rPr>
              <a:t> Con il tempo, ogni studente può sviluppare una propria scrittura corsiva distintiva, che diventa una sorta di firma personale. Questo processo di personalizzazione non solo rende la scrittura più unica, ma incoraggia anche gli studenti a sentirsi più sicuri nel loro modo di esprimersi attraverso la scrittura.</a:t>
            </a:r>
            <a:endParaRPr sz="1500">
              <a:solidFill>
                <a:schemeClr val="dk1"/>
              </a:solidFill>
              <a:latin typeface="Georgia"/>
              <a:ea typeface="Georgia"/>
              <a:cs typeface="Georgia"/>
              <a:sym typeface="Georgia"/>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9" name="Google Shape;11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0" name="Google Shape;120;p21"/>
          <p:cNvPicPr preferRelativeResize="0"/>
          <p:nvPr/>
        </p:nvPicPr>
        <p:blipFill>
          <a:blip r:embed="rId3">
            <a:alphaModFix/>
          </a:blip>
          <a:stretch>
            <a:fillRect/>
          </a:stretch>
        </p:blipFill>
        <p:spPr>
          <a:xfrm>
            <a:off x="0" y="0"/>
            <a:ext cx="9144000" cy="4568875"/>
          </a:xfrm>
          <a:prstGeom prst="rect">
            <a:avLst/>
          </a:prstGeom>
          <a:noFill/>
          <a:ln>
            <a:noFill/>
          </a:ln>
        </p:spPr>
      </p:pic>
      <p:sp>
        <p:nvSpPr>
          <p:cNvPr id="121" name="Google Shape;121;p21"/>
          <p:cNvSpPr/>
          <p:nvPr/>
        </p:nvSpPr>
        <p:spPr>
          <a:xfrm>
            <a:off x="2777500" y="573125"/>
            <a:ext cx="5466900" cy="3658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it" sz="1300">
                <a:solidFill>
                  <a:srgbClr val="980000"/>
                </a:solidFill>
                <a:latin typeface="Georgia"/>
                <a:ea typeface="Georgia"/>
                <a:cs typeface="Georgia"/>
                <a:sym typeface="Georgia"/>
              </a:rPr>
              <a:t>6. Il corsivo come mezzo di comunicazione</a:t>
            </a:r>
            <a:endParaRPr b="1" sz="1300">
              <a:solidFill>
                <a:srgbClr val="980000"/>
              </a:solidFill>
              <a:latin typeface="Georgia"/>
              <a:ea typeface="Georgia"/>
              <a:cs typeface="Georgia"/>
              <a:sym typeface="Georgia"/>
            </a:endParaRPr>
          </a:p>
          <a:p>
            <a:pPr indent="0" lvl="0" marL="0" rtl="0" algn="just">
              <a:lnSpc>
                <a:spcPct val="115000"/>
              </a:lnSpc>
              <a:spcBef>
                <a:spcPts val="1200"/>
              </a:spcBef>
              <a:spcAft>
                <a:spcPts val="1200"/>
              </a:spcAft>
              <a:buClr>
                <a:schemeClr val="dk1"/>
              </a:buClr>
              <a:buSzPts val="1100"/>
              <a:buFont typeface="Arial"/>
              <a:buNone/>
            </a:pPr>
            <a:r>
              <a:rPr lang="it" sz="1300">
                <a:solidFill>
                  <a:schemeClr val="dk1"/>
                </a:solidFill>
                <a:latin typeface="Georgia"/>
                <a:ea typeface="Georgia"/>
                <a:cs typeface="Georgia"/>
                <a:sym typeface="Georgia"/>
              </a:rPr>
              <a:t>Infine, il corsivo ha un'importanza storica e culturale. Molti dei testi più antichi e significativi sono stati scritti in corsivo o in scritture simili. </a:t>
            </a:r>
            <a:r>
              <a:rPr b="1" i="1" lang="it" sz="1300">
                <a:solidFill>
                  <a:schemeClr val="dk1"/>
                </a:solidFill>
                <a:latin typeface="Georgia"/>
                <a:ea typeface="Georgia"/>
                <a:cs typeface="Georgia"/>
                <a:sym typeface="Georgia"/>
              </a:rPr>
              <a:t>Comprendere l'arte del corsivo aiuta gli studenti a entrare in contatto con la storia della scrittura e a comprendere meglio i testi del passato.</a:t>
            </a:r>
            <a:r>
              <a:rPr lang="it" sz="1300">
                <a:solidFill>
                  <a:schemeClr val="dk1"/>
                </a:solidFill>
                <a:latin typeface="Georgia"/>
                <a:ea typeface="Georgia"/>
                <a:cs typeface="Georgia"/>
                <a:sym typeface="Georgia"/>
              </a:rPr>
              <a:t> Inoltre, il corsivo è ancora ampiamente utilizzato in contesti formali, come la scrittura di lettere, inviti e documenti legali.</a:t>
            </a:r>
            <a:endParaRPr sz="1600">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