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3" r:id="rId18"/>
    <p:sldId id="272" r:id="rId19"/>
    <p:sldId id="286" r:id="rId20"/>
    <p:sldId id="287" r:id="rId21"/>
    <p:sldId id="282" r:id="rId22"/>
    <p:sldId id="283" r:id="rId23"/>
    <p:sldId id="288" r:id="rId24"/>
    <p:sldId id="284" r:id="rId25"/>
    <p:sldId id="279" r:id="rId26"/>
    <p:sldId id="280" r:id="rId27"/>
    <p:sldId id="278" r:id="rId28"/>
    <p:sldId id="281"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5226" autoAdjust="0"/>
  </p:normalViewPr>
  <p:slideViewPr>
    <p:cSldViewPr>
      <p:cViewPr varScale="1">
        <p:scale>
          <a:sx n="106" d="100"/>
          <a:sy n="106" d="100"/>
        </p:scale>
        <p:origin x="1722" y="108"/>
      </p:cViewPr>
      <p:guideLst>
        <p:guide orient="horz" pos="2160"/>
        <p:guide pos="2880"/>
      </p:guideLst>
    </p:cSldViewPr>
  </p:slideViewPr>
  <p:outlineViewPr>
    <p:cViewPr>
      <p:scale>
        <a:sx n="33" d="100"/>
        <a:sy n="33" d="100"/>
      </p:scale>
      <p:origin x="0" y="4603"/>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AC5C9-D33F-4DC8-883E-47EFA514FF63}" type="datetimeFigureOut">
              <a:rPr lang="it-IT" smtClean="0"/>
              <a:t>28/10/2025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FAB0E-3729-4FE9-99B7-4AAE99E18EAC}" type="slidenum">
              <a:rPr lang="it-IT" smtClean="0"/>
              <a:t>‹N›</a:t>
            </a:fld>
            <a:endParaRPr lang="it-IT"/>
          </a:p>
        </p:txBody>
      </p:sp>
    </p:spTree>
    <p:extLst>
      <p:ext uri="{BB962C8B-B14F-4D97-AF65-F5344CB8AC3E}">
        <p14:creationId xmlns:p14="http://schemas.microsoft.com/office/powerpoint/2010/main" val="328443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98FAB0E-3729-4FE9-99B7-4AAE99E18EAC}" type="slidenum">
              <a:rPr lang="it-IT" smtClean="0"/>
              <a:t>16</a:t>
            </a:fld>
            <a:endParaRPr lang="it-IT"/>
          </a:p>
        </p:txBody>
      </p:sp>
    </p:spTree>
    <p:extLst>
      <p:ext uri="{BB962C8B-B14F-4D97-AF65-F5344CB8AC3E}">
        <p14:creationId xmlns:p14="http://schemas.microsoft.com/office/powerpoint/2010/main" val="42778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C81B716-2C45-41EE-B9A3-5356B32DCBBB}" type="datetimeFigureOut">
              <a:rPr lang="it-IT" smtClean="0"/>
              <a:t>28/10/2025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05C145-8D7B-4BD0-A791-64D0957015B6}" type="slidenum">
              <a:rPr lang="it-IT" smtClean="0"/>
              <a:t>‹N›</a:t>
            </a:fld>
            <a:endParaRPr lang="it-IT"/>
          </a:p>
        </p:txBody>
      </p:sp>
    </p:spTree>
    <p:extLst>
      <p:ext uri="{BB962C8B-B14F-4D97-AF65-F5344CB8AC3E}">
        <p14:creationId xmlns:p14="http://schemas.microsoft.com/office/powerpoint/2010/main" val="225471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C81B716-2C45-41EE-B9A3-5356B32DCBBB}" type="datetimeFigureOut">
              <a:rPr lang="it-IT" smtClean="0"/>
              <a:t>28/10/2025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05C145-8D7B-4BD0-A791-64D0957015B6}" type="slidenum">
              <a:rPr lang="it-IT" smtClean="0"/>
              <a:t>‹N›</a:t>
            </a:fld>
            <a:endParaRPr lang="it-IT"/>
          </a:p>
        </p:txBody>
      </p:sp>
    </p:spTree>
    <p:extLst>
      <p:ext uri="{BB962C8B-B14F-4D97-AF65-F5344CB8AC3E}">
        <p14:creationId xmlns:p14="http://schemas.microsoft.com/office/powerpoint/2010/main" val="233725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C81B716-2C45-41EE-B9A3-5356B32DCBBB}" type="datetimeFigureOut">
              <a:rPr lang="it-IT" smtClean="0"/>
              <a:t>28/10/2025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05C145-8D7B-4BD0-A791-64D0957015B6}" type="slidenum">
              <a:rPr lang="it-IT" smtClean="0"/>
              <a:t>‹N›</a:t>
            </a:fld>
            <a:endParaRPr lang="it-IT"/>
          </a:p>
        </p:txBody>
      </p:sp>
    </p:spTree>
    <p:extLst>
      <p:ext uri="{BB962C8B-B14F-4D97-AF65-F5344CB8AC3E}">
        <p14:creationId xmlns:p14="http://schemas.microsoft.com/office/powerpoint/2010/main" val="309212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C81B716-2C45-41EE-B9A3-5356B32DCBBB}" type="datetimeFigureOut">
              <a:rPr lang="it-IT" smtClean="0"/>
              <a:t>28/10/2025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05C145-8D7B-4BD0-A791-64D0957015B6}" type="slidenum">
              <a:rPr lang="it-IT" smtClean="0"/>
              <a:t>‹N›</a:t>
            </a:fld>
            <a:endParaRPr lang="it-IT"/>
          </a:p>
        </p:txBody>
      </p:sp>
    </p:spTree>
    <p:extLst>
      <p:ext uri="{BB962C8B-B14F-4D97-AF65-F5344CB8AC3E}">
        <p14:creationId xmlns:p14="http://schemas.microsoft.com/office/powerpoint/2010/main" val="128497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C81B716-2C45-41EE-B9A3-5356B32DCBBB}" type="datetimeFigureOut">
              <a:rPr lang="it-IT" smtClean="0"/>
              <a:t>28/10/2025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05C145-8D7B-4BD0-A791-64D0957015B6}" type="slidenum">
              <a:rPr lang="it-IT" smtClean="0"/>
              <a:t>‹N›</a:t>
            </a:fld>
            <a:endParaRPr lang="it-IT"/>
          </a:p>
        </p:txBody>
      </p:sp>
    </p:spTree>
    <p:extLst>
      <p:ext uri="{BB962C8B-B14F-4D97-AF65-F5344CB8AC3E}">
        <p14:creationId xmlns:p14="http://schemas.microsoft.com/office/powerpoint/2010/main" val="78491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C81B716-2C45-41EE-B9A3-5356B32DCBBB}" type="datetimeFigureOut">
              <a:rPr lang="it-IT" smtClean="0"/>
              <a:t>28/10/2025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05C145-8D7B-4BD0-A791-64D0957015B6}" type="slidenum">
              <a:rPr lang="it-IT" smtClean="0"/>
              <a:t>‹N›</a:t>
            </a:fld>
            <a:endParaRPr lang="it-IT"/>
          </a:p>
        </p:txBody>
      </p:sp>
    </p:spTree>
    <p:extLst>
      <p:ext uri="{BB962C8B-B14F-4D97-AF65-F5344CB8AC3E}">
        <p14:creationId xmlns:p14="http://schemas.microsoft.com/office/powerpoint/2010/main" val="32916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C81B716-2C45-41EE-B9A3-5356B32DCBBB}" type="datetimeFigureOut">
              <a:rPr lang="it-IT" smtClean="0"/>
              <a:t>28/10/2025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705C145-8D7B-4BD0-A791-64D0957015B6}" type="slidenum">
              <a:rPr lang="it-IT" smtClean="0"/>
              <a:t>‹N›</a:t>
            </a:fld>
            <a:endParaRPr lang="it-IT"/>
          </a:p>
        </p:txBody>
      </p:sp>
    </p:spTree>
    <p:extLst>
      <p:ext uri="{BB962C8B-B14F-4D97-AF65-F5344CB8AC3E}">
        <p14:creationId xmlns:p14="http://schemas.microsoft.com/office/powerpoint/2010/main" val="231260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C81B716-2C45-41EE-B9A3-5356B32DCBBB}" type="datetimeFigureOut">
              <a:rPr lang="it-IT" smtClean="0"/>
              <a:t>28/10/2025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705C145-8D7B-4BD0-A791-64D0957015B6}" type="slidenum">
              <a:rPr lang="it-IT" smtClean="0"/>
              <a:t>‹N›</a:t>
            </a:fld>
            <a:endParaRPr lang="it-IT"/>
          </a:p>
        </p:txBody>
      </p:sp>
    </p:spTree>
    <p:extLst>
      <p:ext uri="{BB962C8B-B14F-4D97-AF65-F5344CB8AC3E}">
        <p14:creationId xmlns:p14="http://schemas.microsoft.com/office/powerpoint/2010/main" val="180981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C81B716-2C45-41EE-B9A3-5356B32DCBBB}" type="datetimeFigureOut">
              <a:rPr lang="it-IT" smtClean="0"/>
              <a:t>28/10/2025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705C145-8D7B-4BD0-A791-64D0957015B6}" type="slidenum">
              <a:rPr lang="it-IT" smtClean="0"/>
              <a:t>‹N›</a:t>
            </a:fld>
            <a:endParaRPr lang="it-IT"/>
          </a:p>
        </p:txBody>
      </p:sp>
    </p:spTree>
    <p:extLst>
      <p:ext uri="{BB962C8B-B14F-4D97-AF65-F5344CB8AC3E}">
        <p14:creationId xmlns:p14="http://schemas.microsoft.com/office/powerpoint/2010/main" val="181896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C81B716-2C45-41EE-B9A3-5356B32DCBBB}" type="datetimeFigureOut">
              <a:rPr lang="it-IT" smtClean="0"/>
              <a:t>28/10/2025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05C145-8D7B-4BD0-A791-64D0957015B6}" type="slidenum">
              <a:rPr lang="it-IT" smtClean="0"/>
              <a:t>‹N›</a:t>
            </a:fld>
            <a:endParaRPr lang="it-IT"/>
          </a:p>
        </p:txBody>
      </p:sp>
    </p:spTree>
    <p:extLst>
      <p:ext uri="{BB962C8B-B14F-4D97-AF65-F5344CB8AC3E}">
        <p14:creationId xmlns:p14="http://schemas.microsoft.com/office/powerpoint/2010/main" val="135846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C81B716-2C45-41EE-B9A3-5356B32DCBBB}" type="datetimeFigureOut">
              <a:rPr lang="it-IT" smtClean="0"/>
              <a:t>28/10/2025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05C145-8D7B-4BD0-A791-64D0957015B6}" type="slidenum">
              <a:rPr lang="it-IT" smtClean="0"/>
              <a:t>‹N›</a:t>
            </a:fld>
            <a:endParaRPr lang="it-IT"/>
          </a:p>
        </p:txBody>
      </p:sp>
    </p:spTree>
    <p:extLst>
      <p:ext uri="{BB962C8B-B14F-4D97-AF65-F5344CB8AC3E}">
        <p14:creationId xmlns:p14="http://schemas.microsoft.com/office/powerpoint/2010/main" val="310702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1B716-2C45-41EE-B9A3-5356B32DCBBB}" type="datetimeFigureOut">
              <a:rPr lang="it-IT" smtClean="0"/>
              <a:t>28/10/2025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5C145-8D7B-4BD0-A791-64D0957015B6}" type="slidenum">
              <a:rPr lang="it-IT" smtClean="0"/>
              <a:t>‹N›</a:t>
            </a:fld>
            <a:endParaRPr lang="it-IT"/>
          </a:p>
        </p:txBody>
      </p:sp>
    </p:spTree>
    <p:extLst>
      <p:ext uri="{BB962C8B-B14F-4D97-AF65-F5344CB8AC3E}">
        <p14:creationId xmlns:p14="http://schemas.microsoft.com/office/powerpoint/2010/main" val="265367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c-olevanoromano.it/" TargetMode="Externa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hyperlink" Target="allegati%20PTOF/Curricolo%20Verticale%20civica%20scuola%20primaria.pdf" TargetMode="External"/><Relationship Id="rId3" Type="http://schemas.openxmlformats.org/officeDocument/2006/relationships/slide" Target="slide5.xml"/><Relationship Id="rId7" Type="http://schemas.openxmlformats.org/officeDocument/2006/relationships/slide" Target="slide13.xml"/><Relationship Id="rId12" Type="http://schemas.openxmlformats.org/officeDocument/2006/relationships/hyperlink" Target="Area%20progettuale%202024%202025.pdf" TargetMode="External"/><Relationship Id="rId2" Type="http://schemas.openxmlformats.org/officeDocument/2006/relationships/slide" Target="slide3.xml"/><Relationship Id="rId16" Type="http://schemas.openxmlformats.org/officeDocument/2006/relationships/hyperlink" Target="allegati%20PTOF/E-Safety%20Policy%202025.pdf" TargetMode="Externa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8.xml"/><Relationship Id="rId5" Type="http://schemas.openxmlformats.org/officeDocument/2006/relationships/slide" Target="slide9.xml"/><Relationship Id="rId15" Type="http://schemas.openxmlformats.org/officeDocument/2006/relationships/hyperlink" Target="allegati%20PTOF/Curricolo%20POAP%20con%20nuova%20valutazione.pdf" TargetMode="External"/><Relationship Id="rId10" Type="http://schemas.openxmlformats.org/officeDocument/2006/relationships/slide" Target="slide25.xml"/><Relationship Id="rId4" Type="http://schemas.openxmlformats.org/officeDocument/2006/relationships/slide" Target="slide8.xml"/><Relationship Id="rId9" Type="http://schemas.openxmlformats.org/officeDocument/2006/relationships/slide" Target="slide19.xml"/><Relationship Id="rId14" Type="http://schemas.openxmlformats.org/officeDocument/2006/relationships/hyperlink" Target="allegati%20PTOF/curricolo%20verticale%20educazione%20civica%20scuola%20secondaria%20primo%20grado.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293643"/>
            <a:ext cx="7848872" cy="1944216"/>
          </a:xfrm>
        </p:spPr>
        <p:txBody>
          <a:bodyPr>
            <a:noAutofit/>
          </a:bodyPr>
          <a:lstStyle/>
          <a:p>
            <a:br>
              <a:rPr lang="it-IT" sz="1600" dirty="0"/>
            </a:br>
            <a:r>
              <a:rPr lang="it-IT" sz="1600" dirty="0"/>
              <a:t>MIM – USR LAZIO </a:t>
            </a:r>
            <a:br>
              <a:rPr lang="it-IT" sz="1600" dirty="0"/>
            </a:br>
            <a:r>
              <a:rPr lang="it-IT" sz="1600" dirty="0"/>
              <a:t>ISTITUTO COMPRENSIVO STATALE DI OLEVANO ROMANO </a:t>
            </a:r>
            <a:br>
              <a:rPr lang="it-IT" sz="1600" dirty="0"/>
            </a:br>
            <a:r>
              <a:rPr lang="it-IT" sz="1600" dirty="0"/>
              <a:t>PIAZZA KAROL WOJTYLA, 1 - 00035 OLEVANO ROMANO (RM)</a:t>
            </a:r>
            <a:br>
              <a:rPr lang="it-IT" sz="1600" dirty="0"/>
            </a:br>
            <a:r>
              <a:rPr lang="it-IT" sz="1600" dirty="0"/>
              <a:t>Tel. 069564021/ 069564039 Fax. 0695609184- Codice Fiscale: 93008700580e-mail:rmic8am006@istruzione.it- </a:t>
            </a:r>
            <a:r>
              <a:rPr lang="it-IT" sz="1600" dirty="0">
                <a:hlinkClick r:id="rId2"/>
              </a:rPr>
              <a:t>www.ic-olevanoromano.it</a:t>
            </a:r>
            <a:br>
              <a:rPr lang="it-IT" sz="2000" dirty="0"/>
            </a:br>
            <a:endParaRPr lang="it-IT" sz="2000" dirty="0"/>
          </a:p>
        </p:txBody>
      </p:sp>
      <p:sp>
        <p:nvSpPr>
          <p:cNvPr id="3" name="Sottotitolo 2"/>
          <p:cNvSpPr>
            <a:spLocks noGrp="1"/>
          </p:cNvSpPr>
          <p:nvPr>
            <p:ph type="subTitle" idx="1"/>
          </p:nvPr>
        </p:nvSpPr>
        <p:spPr>
          <a:xfrm>
            <a:off x="1043608" y="5301208"/>
            <a:ext cx="7333220" cy="1008112"/>
          </a:xfrm>
        </p:spPr>
        <p:txBody>
          <a:bodyPr>
            <a:normAutofit fontScale="85000" lnSpcReduction="20000"/>
          </a:bodyPr>
          <a:lstStyle/>
          <a:p>
            <a:endParaRPr lang="it-IT" dirty="0">
              <a:solidFill>
                <a:schemeClr val="tx1"/>
              </a:solidFill>
              <a:effectLst/>
            </a:endParaRPr>
          </a:p>
          <a:p>
            <a:r>
              <a:rPr lang="it-IT" sz="4300" b="0" i="0" dirty="0">
                <a:solidFill>
                  <a:schemeClr val="tx1"/>
                </a:solidFill>
                <a:effectLst/>
              </a:rPr>
              <a:t>2025/2027</a:t>
            </a:r>
            <a:endParaRPr lang="it-IT" sz="4300" dirty="0">
              <a:solidFill>
                <a:schemeClr val="tx1"/>
              </a:solidFill>
              <a:effectLst/>
            </a:endParaRPr>
          </a:p>
          <a:p>
            <a:endParaRPr lang="it-IT" dirty="0"/>
          </a:p>
        </p:txBody>
      </p:sp>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charset="0"/>
              <a:cs typeface="Arial" charset="0"/>
            </a:endParaRPr>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charset="0"/>
              <a:cs typeface="Arial" charset="0"/>
            </a:endParaRPr>
          </a:p>
        </p:txBody>
      </p:sp>
      <p:sp>
        <p:nvSpPr>
          <p:cNvPr id="6" name="Rettangolo 5"/>
          <p:cNvSpPr/>
          <p:nvPr/>
        </p:nvSpPr>
        <p:spPr>
          <a:xfrm>
            <a:off x="1547664" y="1916832"/>
            <a:ext cx="6048672" cy="1077218"/>
          </a:xfrm>
          <a:prstGeom prst="rect">
            <a:avLst/>
          </a:prstGeom>
        </p:spPr>
        <p:txBody>
          <a:bodyPr wrap="square">
            <a:spAutoFit/>
          </a:bodyPr>
          <a:lstStyle/>
          <a:p>
            <a:pPr algn="ctr"/>
            <a:r>
              <a:rPr lang="it-IT" sz="3200" b="1" dirty="0">
                <a:solidFill>
                  <a:prstClr val="black"/>
                </a:solidFill>
                <a:ea typeface="+mj-ea"/>
                <a:cs typeface="+mj-cs"/>
              </a:rPr>
              <a:t>ISTITUTO COMPRENSIVO DI </a:t>
            </a:r>
          </a:p>
          <a:p>
            <a:pPr algn="ctr"/>
            <a:r>
              <a:rPr lang="it-IT" sz="3200" b="1" dirty="0">
                <a:solidFill>
                  <a:prstClr val="black"/>
                </a:solidFill>
                <a:ea typeface="+mj-ea"/>
                <a:cs typeface="+mj-cs"/>
              </a:rPr>
              <a:t>OLEVANO ROMANO</a:t>
            </a:r>
            <a:endParaRPr lang="it-IT" sz="3200" b="1" dirty="0"/>
          </a:p>
        </p:txBody>
      </p:sp>
      <p:sp>
        <p:nvSpPr>
          <p:cNvPr id="7"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charset="0"/>
              <a:cs typeface="Arial"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7" y="128284"/>
            <a:ext cx="512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25" y="3006998"/>
            <a:ext cx="7927215" cy="2669574"/>
          </a:xfrm>
          <a:prstGeom prst="rect">
            <a:avLst/>
          </a:prstGeom>
        </p:spPr>
      </p:pic>
    </p:spTree>
    <p:extLst>
      <p:ext uri="{BB962C8B-B14F-4D97-AF65-F5344CB8AC3E}">
        <p14:creationId xmlns:p14="http://schemas.microsoft.com/office/powerpoint/2010/main" val="35306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96945" cy="57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411760" y="213651"/>
            <a:ext cx="4911922" cy="523220"/>
          </a:xfrm>
          <a:prstGeom prst="rect">
            <a:avLst/>
          </a:prstGeom>
          <a:noFill/>
        </p:spPr>
        <p:txBody>
          <a:bodyPr wrap="none" rtlCol="0">
            <a:spAutoFit/>
          </a:bodyPr>
          <a:lstStyle/>
          <a:p>
            <a:r>
              <a:rPr lang="it-IT" sz="2800" b="1" dirty="0">
                <a:latin typeface="Comic Sans MS" panose="030F0702030302020204" pitchFamily="66" charset="0"/>
              </a:rPr>
              <a:t>LE SCELTE STRATEGICHE</a:t>
            </a:r>
          </a:p>
        </p:txBody>
      </p:sp>
    </p:spTree>
    <p:extLst>
      <p:ext uri="{BB962C8B-B14F-4D97-AF65-F5344CB8AC3E}">
        <p14:creationId xmlns:p14="http://schemas.microsoft.com/office/powerpoint/2010/main" val="227473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0874" y="188640"/>
            <a:ext cx="8793614" cy="6247864"/>
          </a:xfrm>
          <a:prstGeom prst="rect">
            <a:avLst/>
          </a:prstGeom>
        </p:spPr>
        <p:txBody>
          <a:bodyPr wrap="square">
            <a:spAutoFit/>
          </a:bodyPr>
          <a:lstStyle/>
          <a:p>
            <a:pPr algn="just"/>
            <a:r>
              <a:rPr lang="it-IT" sz="2000" dirty="0"/>
              <a:t>L’attività dell’Istituto Comprensivo di Olevano Romano si sostanzia nel Piano dell’Offerta Formativa che la scuola elabora per il triennio 2025-2027 al fine di indicare, in coerenza con gli obiettivi di miglioramento individuati nel RAV, le attività, le strategie, le risorse necessarie al raggiungimento  degli obiettivi generali previsti dalle Indicazioni Nazionali di cui al DPR 89/2009 e degli obiettivi prioritari fissati dalla Legge 107/2015.</a:t>
            </a:r>
          </a:p>
          <a:p>
            <a:pPr algn="just"/>
            <a:r>
              <a:rPr lang="it-IT" sz="2000" dirty="0"/>
              <a:t> All’interno di un processo di apprendimento che copre l’intero arco della vita, l’offerta formativa  dell’Istituto, inserendosi in una significativa fase della crescita degli alunni, apporta il proprio contributo all’acquisizione di una preparazione culturale di base, garantendo la conoscenza degli alfabeti di base, dei linguaggi, delle esperienze, conoscenze, abilità e competenze che consentano agli allievi di approcciare la complessità del proprio territorio e, via via, del più ampio spazio, preparandosi ad affrontare con gli strumenti necessari i successivi gradi di istruzione.</a:t>
            </a:r>
          </a:p>
          <a:p>
            <a:pPr algn="just"/>
            <a:r>
              <a:rPr lang="it-IT" sz="2000" dirty="0"/>
              <a:t> Accanto alla formazione culturale, il Piano dell’Offerta Formativa dell’Istituto Comprensivo organizzerà le proprie attività in funzione di un’altra irrinunciabile finalità: l’educazione ad una cittadinanza attiva, consapevole, responsabile, democratica, che rafforzi negli alunni il rispetto di se stessi e degli altri, la conoscenza della realtà contemporanea, il rispetto dell’ambiente e il senso di appartenenza alla comunità.</a:t>
            </a:r>
          </a:p>
        </p:txBody>
      </p:sp>
    </p:spTree>
    <p:extLst>
      <p:ext uri="{BB962C8B-B14F-4D97-AF65-F5344CB8AC3E}">
        <p14:creationId xmlns:p14="http://schemas.microsoft.com/office/powerpoint/2010/main" val="161527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116632"/>
            <a:ext cx="8424936" cy="954107"/>
          </a:xfrm>
          <a:prstGeom prst="rect">
            <a:avLst/>
          </a:prstGeom>
          <a:noFill/>
        </p:spPr>
        <p:txBody>
          <a:bodyPr wrap="square" rtlCol="0">
            <a:spAutoFit/>
          </a:bodyPr>
          <a:lstStyle/>
          <a:p>
            <a:pPr algn="ctr"/>
            <a:r>
              <a:rPr lang="it-IT" sz="2000" b="1" dirty="0"/>
              <a:t>RISULTATI NELLE PROVE STANDARDIZZATE</a:t>
            </a:r>
          </a:p>
          <a:p>
            <a:pPr algn="ctr"/>
            <a:endParaRPr lang="it-IT" b="1" dirty="0"/>
          </a:p>
          <a:p>
            <a:pPr algn="ctr"/>
            <a:endParaRPr lang="it-IT" b="1" dirty="0"/>
          </a:p>
        </p:txBody>
      </p:sp>
      <p:sp>
        <p:nvSpPr>
          <p:cNvPr id="4" name="Rettangolo 3"/>
          <p:cNvSpPr/>
          <p:nvPr/>
        </p:nvSpPr>
        <p:spPr>
          <a:xfrm>
            <a:off x="611560" y="938337"/>
            <a:ext cx="273630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PRIORITA’</a:t>
            </a:r>
          </a:p>
        </p:txBody>
      </p:sp>
      <p:sp>
        <p:nvSpPr>
          <p:cNvPr id="5" name="Rettangolo 4"/>
          <p:cNvSpPr/>
          <p:nvPr/>
        </p:nvSpPr>
        <p:spPr>
          <a:xfrm>
            <a:off x="5300464" y="938337"/>
            <a:ext cx="2583904" cy="4616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2060"/>
                </a:solidFill>
              </a:rPr>
              <a:t>TRAGUARDI</a:t>
            </a:r>
          </a:p>
        </p:txBody>
      </p:sp>
      <p:sp>
        <p:nvSpPr>
          <p:cNvPr id="8" name="Rettangolo 7"/>
          <p:cNvSpPr/>
          <p:nvPr/>
        </p:nvSpPr>
        <p:spPr>
          <a:xfrm>
            <a:off x="647264" y="4861941"/>
            <a:ext cx="2736304" cy="1102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Monitoraggio sistematico dei risultati degli studenti nei percorsi di studio successivi.</a:t>
            </a:r>
          </a:p>
        </p:txBody>
      </p:sp>
      <p:sp>
        <p:nvSpPr>
          <p:cNvPr id="9" name="Rettangolo 8"/>
          <p:cNvSpPr/>
          <p:nvPr/>
        </p:nvSpPr>
        <p:spPr>
          <a:xfrm>
            <a:off x="585312" y="1700808"/>
            <a:ext cx="2818288" cy="1804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Migliorare i risultati nelle Prove Invalsi sia nella Scuola Primaria sia nella Scuola Secondaria di primo grado, diminuendo il tasso di variabilità tra .classi e plessi</a:t>
            </a:r>
          </a:p>
        </p:txBody>
      </p:sp>
      <p:sp>
        <p:nvSpPr>
          <p:cNvPr id="13" name="Rettangolo 12"/>
          <p:cNvSpPr/>
          <p:nvPr/>
        </p:nvSpPr>
        <p:spPr>
          <a:xfrm>
            <a:off x="5300372" y="1703616"/>
            <a:ext cx="2583996" cy="18015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Utilizzo di metodologie innovative e laboratoriali mediante strategie diversificate secondo i bisogni degli allievi.</a:t>
            </a:r>
          </a:p>
        </p:txBody>
      </p:sp>
      <p:sp>
        <p:nvSpPr>
          <p:cNvPr id="14" name="Rettangolo 13"/>
          <p:cNvSpPr/>
          <p:nvPr/>
        </p:nvSpPr>
        <p:spPr>
          <a:xfrm>
            <a:off x="5325720" y="4861941"/>
            <a:ext cx="2486640" cy="14473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rgbClr val="002060"/>
                </a:solidFill>
              </a:rPr>
              <a:t>Elaborare sistemi di monitoraggio per dedurne la ricaduta negli interventi successivi.</a:t>
            </a:r>
          </a:p>
        </p:txBody>
      </p:sp>
      <p:cxnSp>
        <p:nvCxnSpPr>
          <p:cNvPr id="7" name="Connettore 2 6"/>
          <p:cNvCxnSpPr/>
          <p:nvPr/>
        </p:nvCxnSpPr>
        <p:spPr>
          <a:xfrm>
            <a:off x="3806148" y="2276872"/>
            <a:ext cx="1152128" cy="0"/>
          </a:xfrm>
          <a:prstGeom prst="straightConnector1">
            <a:avLst/>
          </a:prstGeom>
          <a:ln w="101600" cap="rnd">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2886265" y="3861296"/>
            <a:ext cx="2541080" cy="400110"/>
          </a:xfrm>
          <a:prstGeom prst="rect">
            <a:avLst/>
          </a:prstGeom>
          <a:noFill/>
        </p:spPr>
        <p:txBody>
          <a:bodyPr wrap="none" rtlCol="0">
            <a:spAutoFit/>
          </a:bodyPr>
          <a:lstStyle/>
          <a:p>
            <a:r>
              <a:rPr lang="it-IT" sz="2000" b="1" dirty="0"/>
              <a:t>RISULTATI A DISTANZA</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295" y="4951359"/>
            <a:ext cx="16700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18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751344"/>
            <a:ext cx="8280920" cy="3139321"/>
          </a:xfrm>
          <a:prstGeom prst="rect">
            <a:avLst/>
          </a:prstGeom>
        </p:spPr>
        <p:txBody>
          <a:bodyPr wrap="square">
            <a:spAutoFit/>
          </a:bodyPr>
          <a:lstStyle/>
          <a:p>
            <a:pPr lvl="0"/>
            <a:endParaRPr lang="it-IT" b="1" dirty="0">
              <a:solidFill>
                <a:prstClr val="black"/>
              </a:solidFill>
              <a:latin typeface="Comic Sans MS" panose="030F0702030302020204" pitchFamily="66" charset="0"/>
            </a:endParaRPr>
          </a:p>
          <a:p>
            <a:pPr lvl="0" algn="just"/>
            <a:r>
              <a:rPr lang="it-IT" b="1" dirty="0">
                <a:solidFill>
                  <a:prstClr val="black"/>
                </a:solidFill>
                <a:latin typeface="Comic Sans MS" panose="030F0702030302020204" pitchFamily="66" charset="0"/>
              </a:rPr>
              <a:t>Competenze di base attese al termine della scuola dell’infanzia in termini di identità, autonomia, competenza, cittadinanza:</a:t>
            </a:r>
            <a:r>
              <a:rPr lang="it-IT" dirty="0">
                <a:solidFill>
                  <a:prstClr val="black"/>
                </a:solidFill>
              </a:rPr>
              <a:t> </a:t>
            </a:r>
          </a:p>
          <a:p>
            <a:pPr lvl="0" algn="just"/>
            <a:r>
              <a:rPr lang="it-IT" dirty="0">
                <a:solidFill>
                  <a:prstClr val="black"/>
                </a:solidFill>
              </a:rPr>
              <a:t>Il bambino al termine della scuola dell’Infanzia è in grado di riconoscere ed esprimere le proprie emozioni, maturando fiducia in sé e voglia di sperimentare, interagendo positivamente e in modo autonomo con le cose, l'ambiente e le  persone. Comunica e si esprime con linguaggi verbali e non, utilizzando in modo appropriato la  lingua italiana.  Il bambino dimostra inoltre le prime abilità di tipo logico, sa orientarsi nel tempo e nello spazio, nel mondo dei simboli e delle rappresentazioni. Si avvicina all’uso delle tecnologie. Riconosce le regole della convivenza civile ed  è sensibile alla  pluralità di culture, lingue, esperienze. </a:t>
            </a:r>
          </a:p>
        </p:txBody>
      </p:sp>
      <p:sp>
        <p:nvSpPr>
          <p:cNvPr id="3" name="Rettangolo 2"/>
          <p:cNvSpPr/>
          <p:nvPr/>
        </p:nvSpPr>
        <p:spPr>
          <a:xfrm>
            <a:off x="503548" y="3909031"/>
            <a:ext cx="8352928" cy="2585323"/>
          </a:xfrm>
          <a:prstGeom prst="rect">
            <a:avLst/>
          </a:prstGeom>
        </p:spPr>
        <p:txBody>
          <a:bodyPr wrap="square">
            <a:spAutoFit/>
          </a:bodyPr>
          <a:lstStyle/>
          <a:p>
            <a:pPr lvl="0" algn="just"/>
            <a:r>
              <a:rPr lang="it-IT" b="1" dirty="0">
                <a:solidFill>
                  <a:prstClr val="black"/>
                </a:solidFill>
                <a:latin typeface="Comic Sans MS" panose="030F0702030302020204" pitchFamily="66" charset="0"/>
              </a:rPr>
              <a:t>Profilo delle competenze al termine del primo ciclo di istruzione: </a:t>
            </a:r>
          </a:p>
          <a:p>
            <a:pPr lvl="0" algn="just"/>
            <a:r>
              <a:rPr lang="it-IT" dirty="0">
                <a:solidFill>
                  <a:prstClr val="black"/>
                </a:solidFill>
              </a:rPr>
              <a:t>Lo studente è in grado di iniziare ad affrontare in autonomia e con responsabilità le situazioni di vita tipiche della propria età, riflettendo ed esprimendo la propria personalità in tutte le sue dimensioni. Ha consapevolezza delle proprie potenzialità e dei propri limiti, utilizza gli strumenti di conoscenza per comprendere se stesso e gli altri e per riconoscere ed apprezzare le diverse identità, le tradizioni culturali e religiose.  </a:t>
            </a:r>
          </a:p>
          <a:p>
            <a:pPr lvl="0" algn="just"/>
            <a:r>
              <a:rPr lang="it-IT" dirty="0">
                <a:solidFill>
                  <a:prstClr val="black"/>
                </a:solidFill>
              </a:rPr>
              <a:t>Dimostra una padronanza della lingua italiana tale da consentirgli di comprendere enunciati e testi, di esprimere le proprie idee, di adottare un registro linguistico appropriato alle diverse situazioni. </a:t>
            </a:r>
          </a:p>
        </p:txBody>
      </p:sp>
      <p:sp>
        <p:nvSpPr>
          <p:cNvPr id="4" name="CasellaDiTesto 3"/>
          <p:cNvSpPr txBox="1"/>
          <p:nvPr/>
        </p:nvSpPr>
        <p:spPr>
          <a:xfrm>
            <a:off x="1259632" y="332656"/>
            <a:ext cx="5472608" cy="523220"/>
          </a:xfrm>
          <a:prstGeom prst="rect">
            <a:avLst/>
          </a:prstGeom>
          <a:noFill/>
        </p:spPr>
        <p:txBody>
          <a:bodyPr wrap="square" rtlCol="0">
            <a:spAutoFit/>
          </a:bodyPr>
          <a:lstStyle/>
          <a:p>
            <a:pPr algn="ctr"/>
            <a:r>
              <a:rPr lang="it-IT" sz="2800" b="1" dirty="0">
                <a:latin typeface="Comic Sans MS" panose="030F0702030302020204" pitchFamily="66" charset="0"/>
              </a:rPr>
              <a:t>OFFERTA FORMATIVA</a:t>
            </a:r>
          </a:p>
        </p:txBody>
      </p:sp>
    </p:spTree>
    <p:extLst>
      <p:ext uri="{BB962C8B-B14F-4D97-AF65-F5344CB8AC3E}">
        <p14:creationId xmlns:p14="http://schemas.microsoft.com/office/powerpoint/2010/main" val="261301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83980" y="671691"/>
            <a:ext cx="8604956" cy="5909310"/>
          </a:xfrm>
          <a:prstGeom prst="rect">
            <a:avLst/>
          </a:prstGeom>
        </p:spPr>
        <p:txBody>
          <a:bodyPr wrap="square">
            <a:spAutoFit/>
          </a:bodyPr>
          <a:lstStyle/>
          <a:p>
            <a:pPr lvl="0" algn="just"/>
            <a:r>
              <a:rPr lang="it-IT" dirty="0">
                <a:solidFill>
                  <a:prstClr val="black"/>
                </a:solidFill>
              </a:rPr>
              <a:t>Nell'incontro con persone di diverse nazionalità è in grado di esprimersi a livello elementare in lingua inglese e in una seconda lingua europea e di affrontare una comunicazione essenziale, in semplici situazioni di vita quotidiana. Utilizza la lingua inglese nell'uso delle tecnologie dell'informazione e della comunicazione. </a:t>
            </a:r>
          </a:p>
          <a:p>
            <a:pPr algn="just"/>
            <a:r>
              <a:rPr lang="it-IT" dirty="0"/>
              <a:t>Le sue conoscenze matematiche e scientifico-tecnologiche gli consentono di analizzare dati e fatti della realtà. Affronta problemi e situazioni sulla base di elementi certi per mezzo del pensiero razionale, ha consapevolezza dei limiti delle affermazioni che riguardano questioni complesse, che non si prestano a spiegazioni univoche. Ha buone competenze digitali, usa le tecnologie della comunicazione per ricercare e analizzare dati, informazioni e per distinguere quelle attendibili da quelle che necessitano di approfondimento e di verifica. </a:t>
            </a:r>
          </a:p>
          <a:p>
            <a:pPr algn="just"/>
            <a:r>
              <a:rPr lang="it-IT" dirty="0"/>
              <a:t>È capace di ricercare e di procurarsi velocemente nuove informazioni ed impegnarsi in nuovi apprendimenti anche in modo autonomo. Si orienta nello spazio e nel tempo, osserva ed interpreta ambienti, fatti e fenomeni. In relazione alle proprie potenzialità e al proprio talento si impegna in campi espressivi, motori ed artistici che gli sono congeniali.  Ha cura e rispetto di sé, come presupposto di un sano e corretto stile di vita, seguendo le regole della </a:t>
            </a:r>
          </a:p>
          <a:p>
            <a:pPr algn="just"/>
            <a:r>
              <a:rPr lang="it-IT" dirty="0"/>
              <a:t>convivenza civile. Si assume le proprie responsabilità e chiede aiuto quando si trova in difficoltà e sa fornire aiuto a chi lo chiede. </a:t>
            </a:r>
          </a:p>
          <a:p>
            <a:endParaRPr lang="it-IT" dirty="0"/>
          </a:p>
          <a:p>
            <a:r>
              <a:rPr lang="it-IT" b="1" dirty="0"/>
              <a:t>Per il dettaglio dei traguardi in uscita si rinvia alle Indicazioni Nazionali del 2012.</a:t>
            </a:r>
          </a:p>
        </p:txBody>
      </p:sp>
    </p:spTree>
    <p:extLst>
      <p:ext uri="{BB962C8B-B14F-4D97-AF65-F5344CB8AC3E}">
        <p14:creationId xmlns:p14="http://schemas.microsoft.com/office/powerpoint/2010/main" val="2603886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stretch>
            <a:fillRect/>
          </a:stretch>
        </p:blipFill>
        <p:spPr>
          <a:xfrm>
            <a:off x="1188016" y="1013699"/>
            <a:ext cx="6840760" cy="3772420"/>
          </a:xfrm>
          <a:prstGeom prst="rect">
            <a:avLst/>
          </a:prstGeom>
        </p:spPr>
      </p:pic>
      <p:sp>
        <p:nvSpPr>
          <p:cNvPr id="3" name="CasellaDiTesto 2"/>
          <p:cNvSpPr txBox="1"/>
          <p:nvPr/>
        </p:nvSpPr>
        <p:spPr>
          <a:xfrm>
            <a:off x="2627784" y="367368"/>
            <a:ext cx="4896544" cy="646331"/>
          </a:xfrm>
          <a:prstGeom prst="rect">
            <a:avLst/>
          </a:prstGeom>
          <a:noFill/>
        </p:spPr>
        <p:txBody>
          <a:bodyPr wrap="square" rtlCol="0">
            <a:spAutoFit/>
          </a:bodyPr>
          <a:lstStyle/>
          <a:p>
            <a:r>
              <a:rPr lang="it-IT" b="1" dirty="0">
                <a:latin typeface="Comic Sans MS" panose="030F0702030302020204" pitchFamily="66" charset="0"/>
              </a:rPr>
              <a:t>TEMPO SCUOLA PRIMARIA</a:t>
            </a:r>
          </a:p>
          <a:p>
            <a:endParaRPr lang="it-IT" b="1" dirty="0">
              <a:latin typeface="Comic Sans MS" panose="030F0702030302020204" pitchFamily="66" charset="0"/>
            </a:endParaRPr>
          </a:p>
        </p:txBody>
      </p:sp>
      <p:sp>
        <p:nvSpPr>
          <p:cNvPr id="4" name="CasellaDiTesto 3"/>
          <p:cNvSpPr txBox="1"/>
          <p:nvPr/>
        </p:nvSpPr>
        <p:spPr>
          <a:xfrm>
            <a:off x="1188016" y="5229200"/>
            <a:ext cx="6840760" cy="923330"/>
          </a:xfrm>
          <a:prstGeom prst="rect">
            <a:avLst/>
          </a:prstGeom>
          <a:noFill/>
        </p:spPr>
        <p:txBody>
          <a:bodyPr wrap="square" rtlCol="0">
            <a:spAutoFit/>
          </a:bodyPr>
          <a:lstStyle/>
          <a:p>
            <a:pPr algn="just"/>
            <a:r>
              <a:rPr lang="it-IT" dirty="0"/>
              <a:t>Il monte ore per le classi a tempo pieno include 10 ore di mensa e dopo mensa e l’approfondimento di alcune discipline nell’ambito linguistico espressivo e scientifico-matematico.</a:t>
            </a:r>
          </a:p>
        </p:txBody>
      </p:sp>
    </p:spTree>
    <p:extLst>
      <p:ext uri="{BB962C8B-B14F-4D97-AF65-F5344CB8AC3E}">
        <p14:creationId xmlns:p14="http://schemas.microsoft.com/office/powerpoint/2010/main" val="161506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383826807"/>
              </p:ext>
            </p:extLst>
          </p:nvPr>
        </p:nvGraphicFramePr>
        <p:xfrm>
          <a:off x="899592" y="1196752"/>
          <a:ext cx="6909379" cy="434848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4803">
                  <a:extLst>
                    <a:ext uri="{9D8B030D-6E8A-4147-A177-3AD203B41FA5}">
                      <a16:colId xmlns:a16="http://schemas.microsoft.com/office/drawing/2014/main" val="20002"/>
                    </a:ext>
                  </a:extLst>
                </a:gridCol>
              </a:tblGrid>
              <a:tr h="370840">
                <a:tc>
                  <a:txBody>
                    <a:bodyPr/>
                    <a:lstStyle/>
                    <a:p>
                      <a:pPr algn="ctr"/>
                      <a:r>
                        <a:rPr lang="it-IT" dirty="0"/>
                        <a:t>TEMPO ORDINARIO</a:t>
                      </a:r>
                    </a:p>
                  </a:txBody>
                  <a:tcPr/>
                </a:tc>
                <a:tc>
                  <a:txBody>
                    <a:bodyPr/>
                    <a:lstStyle/>
                    <a:p>
                      <a:pPr algn="ctr"/>
                      <a:r>
                        <a:rPr lang="it-IT" dirty="0"/>
                        <a:t>SETTIMANALE</a:t>
                      </a:r>
                    </a:p>
                  </a:txBody>
                  <a:tcPr/>
                </a:tc>
                <a:tc>
                  <a:txBody>
                    <a:bodyPr/>
                    <a:lstStyle/>
                    <a:p>
                      <a:pPr algn="ctr"/>
                      <a:r>
                        <a:rPr lang="it-IT" dirty="0"/>
                        <a:t>ANNUALE</a:t>
                      </a:r>
                    </a:p>
                  </a:txBody>
                  <a:tcPr/>
                </a:tc>
                <a:extLst>
                  <a:ext uri="{0D108BD9-81ED-4DB2-BD59-A6C34878D82A}">
                    <a16:rowId xmlns:a16="http://schemas.microsoft.com/office/drawing/2014/main" val="10000"/>
                  </a:ext>
                </a:extLst>
              </a:tr>
              <a:tr h="370840">
                <a:tc>
                  <a:txBody>
                    <a:bodyPr/>
                    <a:lstStyle/>
                    <a:p>
                      <a:r>
                        <a:rPr lang="it-IT" dirty="0"/>
                        <a:t>Italiano, storia, geografia</a:t>
                      </a:r>
                    </a:p>
                  </a:txBody>
                  <a:tcPr/>
                </a:tc>
                <a:tc>
                  <a:txBody>
                    <a:bodyPr/>
                    <a:lstStyle/>
                    <a:p>
                      <a:pPr algn="ctr"/>
                      <a:r>
                        <a:rPr lang="it-IT" dirty="0"/>
                        <a:t>9</a:t>
                      </a:r>
                    </a:p>
                  </a:txBody>
                  <a:tcPr/>
                </a:tc>
                <a:tc>
                  <a:txBody>
                    <a:bodyPr/>
                    <a:lstStyle/>
                    <a:p>
                      <a:pPr algn="ctr"/>
                      <a:r>
                        <a:rPr lang="it-IT" dirty="0"/>
                        <a:t>297</a:t>
                      </a:r>
                    </a:p>
                  </a:txBody>
                  <a:tcPr/>
                </a:tc>
                <a:extLst>
                  <a:ext uri="{0D108BD9-81ED-4DB2-BD59-A6C34878D82A}">
                    <a16:rowId xmlns:a16="http://schemas.microsoft.com/office/drawing/2014/main" val="10001"/>
                  </a:ext>
                </a:extLst>
              </a:tr>
              <a:tr h="370840">
                <a:tc>
                  <a:txBody>
                    <a:bodyPr/>
                    <a:lstStyle/>
                    <a:p>
                      <a:r>
                        <a:rPr lang="it-IT" dirty="0"/>
                        <a:t>Matematica</a:t>
                      </a:r>
                      <a:r>
                        <a:rPr lang="it-IT" baseline="0" dirty="0"/>
                        <a:t> e Scienze</a:t>
                      </a:r>
                      <a:endParaRPr lang="it-IT" dirty="0"/>
                    </a:p>
                  </a:txBody>
                  <a:tcPr/>
                </a:tc>
                <a:tc>
                  <a:txBody>
                    <a:bodyPr/>
                    <a:lstStyle/>
                    <a:p>
                      <a:pPr algn="ctr"/>
                      <a:r>
                        <a:rPr lang="it-IT" dirty="0"/>
                        <a:t>6</a:t>
                      </a:r>
                    </a:p>
                  </a:txBody>
                  <a:tcPr/>
                </a:tc>
                <a:tc>
                  <a:txBody>
                    <a:bodyPr/>
                    <a:lstStyle/>
                    <a:p>
                      <a:pPr algn="ctr"/>
                      <a:r>
                        <a:rPr lang="it-IT" dirty="0"/>
                        <a:t>198</a:t>
                      </a:r>
                    </a:p>
                  </a:txBody>
                  <a:tcPr/>
                </a:tc>
                <a:extLst>
                  <a:ext uri="{0D108BD9-81ED-4DB2-BD59-A6C34878D82A}">
                    <a16:rowId xmlns:a16="http://schemas.microsoft.com/office/drawing/2014/main" val="10002"/>
                  </a:ext>
                </a:extLst>
              </a:tr>
              <a:tr h="370840">
                <a:tc>
                  <a:txBody>
                    <a:bodyPr/>
                    <a:lstStyle/>
                    <a:p>
                      <a:r>
                        <a:rPr lang="it-IT" dirty="0"/>
                        <a:t>Tecnologia </a:t>
                      </a:r>
                    </a:p>
                  </a:txBody>
                  <a:tcPr/>
                </a:tc>
                <a:tc>
                  <a:txBody>
                    <a:bodyPr/>
                    <a:lstStyle/>
                    <a:p>
                      <a:pPr algn="ctr"/>
                      <a:r>
                        <a:rPr lang="it-IT" dirty="0"/>
                        <a:t>2</a:t>
                      </a:r>
                    </a:p>
                  </a:txBody>
                  <a:tcPr/>
                </a:tc>
                <a:tc>
                  <a:txBody>
                    <a:bodyPr/>
                    <a:lstStyle/>
                    <a:p>
                      <a:pPr algn="ctr"/>
                      <a:r>
                        <a:rPr lang="it-IT" dirty="0"/>
                        <a:t>66</a:t>
                      </a:r>
                    </a:p>
                  </a:txBody>
                  <a:tcPr/>
                </a:tc>
                <a:extLst>
                  <a:ext uri="{0D108BD9-81ED-4DB2-BD59-A6C34878D82A}">
                    <a16:rowId xmlns:a16="http://schemas.microsoft.com/office/drawing/2014/main" val="10003"/>
                  </a:ext>
                </a:extLst>
              </a:tr>
              <a:tr h="370840">
                <a:tc>
                  <a:txBody>
                    <a:bodyPr/>
                    <a:lstStyle/>
                    <a:p>
                      <a:r>
                        <a:rPr lang="it-IT" dirty="0"/>
                        <a:t>Inglese</a:t>
                      </a:r>
                    </a:p>
                  </a:txBody>
                  <a:tcPr/>
                </a:tc>
                <a:tc>
                  <a:txBody>
                    <a:bodyPr/>
                    <a:lstStyle/>
                    <a:p>
                      <a:pPr algn="ctr"/>
                      <a:r>
                        <a:rPr lang="it-IT" dirty="0"/>
                        <a:t>3</a:t>
                      </a:r>
                    </a:p>
                  </a:txBody>
                  <a:tcPr/>
                </a:tc>
                <a:tc>
                  <a:txBody>
                    <a:bodyPr/>
                    <a:lstStyle/>
                    <a:p>
                      <a:pPr algn="ctr"/>
                      <a:r>
                        <a:rPr lang="it-IT" dirty="0"/>
                        <a:t>99</a:t>
                      </a:r>
                    </a:p>
                  </a:txBody>
                  <a:tcPr/>
                </a:tc>
                <a:extLst>
                  <a:ext uri="{0D108BD9-81ED-4DB2-BD59-A6C34878D82A}">
                    <a16:rowId xmlns:a16="http://schemas.microsoft.com/office/drawing/2014/main" val="10004"/>
                  </a:ext>
                </a:extLst>
              </a:tr>
              <a:tr h="370840">
                <a:tc>
                  <a:txBody>
                    <a:bodyPr/>
                    <a:lstStyle/>
                    <a:p>
                      <a:r>
                        <a:rPr lang="it-IT" dirty="0"/>
                        <a:t>Seconda Lingua</a:t>
                      </a:r>
                      <a:r>
                        <a:rPr lang="it-IT" baseline="0" dirty="0"/>
                        <a:t> Comunitaria</a:t>
                      </a:r>
                      <a:endParaRPr lang="it-IT" dirty="0"/>
                    </a:p>
                  </a:txBody>
                  <a:tcPr/>
                </a:tc>
                <a:tc>
                  <a:txBody>
                    <a:bodyPr/>
                    <a:lstStyle/>
                    <a:p>
                      <a:pPr algn="ctr"/>
                      <a:r>
                        <a:rPr lang="it-IT" dirty="0"/>
                        <a:t>2</a:t>
                      </a:r>
                    </a:p>
                  </a:txBody>
                  <a:tcPr/>
                </a:tc>
                <a:tc>
                  <a:txBody>
                    <a:bodyPr/>
                    <a:lstStyle/>
                    <a:p>
                      <a:pPr algn="ctr"/>
                      <a:r>
                        <a:rPr lang="it-IT" dirty="0"/>
                        <a:t>66</a:t>
                      </a:r>
                    </a:p>
                  </a:txBody>
                  <a:tcPr/>
                </a:tc>
                <a:extLst>
                  <a:ext uri="{0D108BD9-81ED-4DB2-BD59-A6C34878D82A}">
                    <a16:rowId xmlns:a16="http://schemas.microsoft.com/office/drawing/2014/main" val="10005"/>
                  </a:ext>
                </a:extLst>
              </a:tr>
              <a:tr h="370840">
                <a:tc>
                  <a:txBody>
                    <a:bodyPr/>
                    <a:lstStyle/>
                    <a:p>
                      <a:r>
                        <a:rPr lang="it-IT" dirty="0"/>
                        <a:t>Arte e Immagine</a:t>
                      </a:r>
                    </a:p>
                  </a:txBody>
                  <a:tcPr/>
                </a:tc>
                <a:tc>
                  <a:txBody>
                    <a:bodyPr/>
                    <a:lstStyle/>
                    <a:p>
                      <a:pPr algn="ctr"/>
                      <a:r>
                        <a:rPr lang="it-IT" dirty="0"/>
                        <a:t>2</a:t>
                      </a:r>
                    </a:p>
                  </a:txBody>
                  <a:tcPr/>
                </a:tc>
                <a:tc>
                  <a:txBody>
                    <a:bodyPr/>
                    <a:lstStyle/>
                    <a:p>
                      <a:pPr algn="ctr"/>
                      <a:r>
                        <a:rPr lang="it-IT" dirty="0"/>
                        <a:t>66</a:t>
                      </a:r>
                    </a:p>
                  </a:txBody>
                  <a:tcPr/>
                </a:tc>
                <a:extLst>
                  <a:ext uri="{0D108BD9-81ED-4DB2-BD59-A6C34878D82A}">
                    <a16:rowId xmlns:a16="http://schemas.microsoft.com/office/drawing/2014/main" val="10006"/>
                  </a:ext>
                </a:extLst>
              </a:tr>
              <a:tr h="370840">
                <a:tc>
                  <a:txBody>
                    <a:bodyPr/>
                    <a:lstStyle/>
                    <a:p>
                      <a:r>
                        <a:rPr lang="it-IT" dirty="0"/>
                        <a:t>Scienze Motorie e Sportive</a:t>
                      </a:r>
                    </a:p>
                  </a:txBody>
                  <a:tcPr/>
                </a:tc>
                <a:tc>
                  <a:txBody>
                    <a:bodyPr/>
                    <a:lstStyle/>
                    <a:p>
                      <a:pPr algn="ctr"/>
                      <a:r>
                        <a:rPr lang="it-IT" dirty="0"/>
                        <a:t>2</a:t>
                      </a:r>
                    </a:p>
                  </a:txBody>
                  <a:tcPr/>
                </a:tc>
                <a:tc>
                  <a:txBody>
                    <a:bodyPr/>
                    <a:lstStyle/>
                    <a:p>
                      <a:pPr algn="ctr"/>
                      <a:r>
                        <a:rPr lang="it-IT" dirty="0"/>
                        <a:t>66</a:t>
                      </a:r>
                    </a:p>
                  </a:txBody>
                  <a:tcPr/>
                </a:tc>
                <a:extLst>
                  <a:ext uri="{0D108BD9-81ED-4DB2-BD59-A6C34878D82A}">
                    <a16:rowId xmlns:a16="http://schemas.microsoft.com/office/drawing/2014/main" val="10007"/>
                  </a:ext>
                </a:extLst>
              </a:tr>
              <a:tr h="370840">
                <a:tc>
                  <a:txBody>
                    <a:bodyPr/>
                    <a:lstStyle/>
                    <a:p>
                      <a:r>
                        <a:rPr lang="it-IT" dirty="0"/>
                        <a:t>Musica </a:t>
                      </a:r>
                    </a:p>
                  </a:txBody>
                  <a:tcPr/>
                </a:tc>
                <a:tc>
                  <a:txBody>
                    <a:bodyPr/>
                    <a:lstStyle/>
                    <a:p>
                      <a:pPr algn="ctr"/>
                      <a:r>
                        <a:rPr lang="it-IT" dirty="0"/>
                        <a:t>2</a:t>
                      </a:r>
                    </a:p>
                  </a:txBody>
                  <a:tcPr/>
                </a:tc>
                <a:tc>
                  <a:txBody>
                    <a:bodyPr/>
                    <a:lstStyle/>
                    <a:p>
                      <a:pPr algn="ctr"/>
                      <a:r>
                        <a:rPr lang="it-IT" dirty="0"/>
                        <a:t>66</a:t>
                      </a:r>
                    </a:p>
                  </a:txBody>
                  <a:tcPr/>
                </a:tc>
                <a:extLst>
                  <a:ext uri="{0D108BD9-81ED-4DB2-BD59-A6C34878D82A}">
                    <a16:rowId xmlns:a16="http://schemas.microsoft.com/office/drawing/2014/main" val="10008"/>
                  </a:ext>
                </a:extLst>
              </a:tr>
              <a:tr h="370840">
                <a:tc>
                  <a:txBody>
                    <a:bodyPr/>
                    <a:lstStyle/>
                    <a:p>
                      <a:r>
                        <a:rPr lang="it-IT" dirty="0"/>
                        <a:t>Religione Cattolica</a:t>
                      </a:r>
                    </a:p>
                  </a:txBody>
                  <a:tcPr/>
                </a:tc>
                <a:tc>
                  <a:txBody>
                    <a:bodyPr/>
                    <a:lstStyle/>
                    <a:p>
                      <a:pPr algn="ctr"/>
                      <a:r>
                        <a:rPr lang="it-IT" dirty="0"/>
                        <a:t>2</a:t>
                      </a:r>
                    </a:p>
                  </a:txBody>
                  <a:tcPr/>
                </a:tc>
                <a:tc>
                  <a:txBody>
                    <a:bodyPr/>
                    <a:lstStyle/>
                    <a:p>
                      <a:pPr algn="ctr"/>
                      <a:r>
                        <a:rPr lang="it-IT" dirty="0"/>
                        <a:t>66</a:t>
                      </a:r>
                    </a:p>
                  </a:txBody>
                  <a:tcPr/>
                </a:tc>
                <a:extLst>
                  <a:ext uri="{0D108BD9-81ED-4DB2-BD59-A6C34878D82A}">
                    <a16:rowId xmlns:a16="http://schemas.microsoft.com/office/drawing/2014/main" val="10009"/>
                  </a:ext>
                </a:extLst>
              </a:tr>
              <a:tr h="370840">
                <a:tc>
                  <a:txBody>
                    <a:bodyPr/>
                    <a:lstStyle/>
                    <a:p>
                      <a:r>
                        <a:rPr lang="it-IT" dirty="0"/>
                        <a:t>Approfondimento di discipline a scelta delle scuole</a:t>
                      </a:r>
                    </a:p>
                  </a:txBody>
                  <a:tcPr/>
                </a:tc>
                <a:tc>
                  <a:txBody>
                    <a:bodyPr/>
                    <a:lstStyle/>
                    <a:p>
                      <a:pPr algn="ctr"/>
                      <a:r>
                        <a:rPr lang="it-IT" dirty="0"/>
                        <a:t>1</a:t>
                      </a:r>
                    </a:p>
                  </a:txBody>
                  <a:tcPr/>
                </a:tc>
                <a:tc>
                  <a:txBody>
                    <a:bodyPr/>
                    <a:lstStyle/>
                    <a:p>
                      <a:pPr algn="ctr"/>
                      <a:r>
                        <a:rPr lang="it-IT" dirty="0"/>
                        <a:t>33</a:t>
                      </a:r>
                    </a:p>
                  </a:txBody>
                  <a:tcPr/>
                </a:tc>
                <a:extLst>
                  <a:ext uri="{0D108BD9-81ED-4DB2-BD59-A6C34878D82A}">
                    <a16:rowId xmlns:a16="http://schemas.microsoft.com/office/drawing/2014/main" val="10010"/>
                  </a:ext>
                </a:extLst>
              </a:tr>
            </a:tbl>
          </a:graphicData>
        </a:graphic>
      </p:graphicFrame>
      <p:sp>
        <p:nvSpPr>
          <p:cNvPr id="3" name="CasellaDiTesto 2"/>
          <p:cNvSpPr txBox="1"/>
          <p:nvPr/>
        </p:nvSpPr>
        <p:spPr>
          <a:xfrm>
            <a:off x="1547664" y="692696"/>
            <a:ext cx="6048672" cy="369332"/>
          </a:xfrm>
          <a:prstGeom prst="rect">
            <a:avLst/>
          </a:prstGeom>
          <a:noFill/>
        </p:spPr>
        <p:txBody>
          <a:bodyPr wrap="square" rtlCol="0">
            <a:spAutoFit/>
          </a:bodyPr>
          <a:lstStyle/>
          <a:p>
            <a:r>
              <a:rPr lang="it-IT" b="1" dirty="0">
                <a:latin typeface="Comic Sans MS" panose="030F0702030302020204" pitchFamily="66" charset="0"/>
              </a:rPr>
              <a:t>TEMPO SCUOLA SECONDARIA DI PRIMO GRADO</a:t>
            </a:r>
          </a:p>
        </p:txBody>
      </p:sp>
    </p:spTree>
    <p:extLst>
      <p:ext uri="{BB962C8B-B14F-4D97-AF65-F5344CB8AC3E}">
        <p14:creationId xmlns:p14="http://schemas.microsoft.com/office/powerpoint/2010/main" val="3608288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76672"/>
            <a:ext cx="8712968" cy="6463308"/>
          </a:xfrm>
          <a:prstGeom prst="rect">
            <a:avLst/>
          </a:prstGeom>
        </p:spPr>
        <p:txBody>
          <a:bodyPr wrap="square">
            <a:spAutoFit/>
          </a:bodyPr>
          <a:lstStyle/>
          <a:p>
            <a:pPr algn="just"/>
            <a:r>
              <a:rPr lang="it-IT" dirty="0"/>
              <a:t>Il nostro percorso formativo è finalizzato ad accompagnare l’alunno nella sua crescita personale e culturale, crescita alla quale ciascun grado e ciascun plesso contribuisce con preziosi apporti specifici. Pertanto il nostro curricolo di Istituto è uno strumento attraverso il quale:</a:t>
            </a:r>
          </a:p>
          <a:p>
            <a:pPr marL="285750" indent="-285750" algn="just">
              <a:buFont typeface="Arial" panose="020B0604020202020204" pitchFamily="34" charset="0"/>
              <a:buChar char="•"/>
            </a:pPr>
            <a:r>
              <a:rPr lang="it-IT" dirty="0"/>
              <a:t>garantiamo a tutti gli studenti pari opportunità, in attuazione degli artt. 3 e 4 della Costituzione, favorendo il successo formativo e contrastando la dispersione scolastica;</a:t>
            </a:r>
          </a:p>
          <a:p>
            <a:pPr marL="285750" indent="-285750" algn="just">
              <a:buFont typeface="Arial" panose="020B0604020202020204" pitchFamily="34" charset="0"/>
              <a:buChar char="•"/>
            </a:pPr>
            <a:r>
              <a:rPr lang="it-IT" dirty="0"/>
              <a:t>promuoviamo una relazione educativa fra studenti e docenti basata sull'accettazione incondizionata l'uno dell'altro, sull'ascolto attivo, sulla fiducia, in cui ci si prende cura l'uno dell'altro come persone;</a:t>
            </a:r>
          </a:p>
          <a:p>
            <a:pPr marL="285750" indent="-285750" algn="just">
              <a:buFont typeface="Arial" panose="020B0604020202020204" pitchFamily="34" charset="0"/>
              <a:buChar char="•"/>
            </a:pPr>
            <a:r>
              <a:rPr lang="it-IT" dirty="0"/>
              <a:t>promuoviamo una relazione educativa tra famiglia e docenti basata sull'ascolto attivo, sulla fiducia e sul rispetto. </a:t>
            </a:r>
          </a:p>
          <a:p>
            <a:pPr algn="just"/>
            <a:r>
              <a:rPr lang="it-IT" dirty="0"/>
              <a:t>❖ </a:t>
            </a:r>
            <a:r>
              <a:rPr lang="it-IT" b="1" dirty="0">
                <a:latin typeface="Comic Sans MS" panose="030F0702030302020204" pitchFamily="66" charset="0"/>
              </a:rPr>
              <a:t>CURRICOLO VERTICALE </a:t>
            </a:r>
          </a:p>
          <a:p>
            <a:pPr algn="just"/>
            <a:r>
              <a:rPr lang="it-IT" dirty="0"/>
              <a:t>Il curricolo verticale è uno strumento disciplinare e metodologico realizzato dai docenti della Scuola dell’Infanzia, Primaria e Secondaria di 1° grado per raggiungere le finalità generali espresse dalle Indicazioni Nazionali che pongono lo studente al centro dell’azione educativa in tutti i suoi aspetti: cognitivi, affettivi, relazionali, corporei, estetici, etici e spirituali. Esso perciò: </a:t>
            </a:r>
          </a:p>
          <a:p>
            <a:pPr marL="285750" indent="-285750" algn="just">
              <a:buFont typeface="Arial" panose="020B0604020202020204" pitchFamily="34" charset="0"/>
              <a:buChar char="•"/>
            </a:pPr>
            <a:r>
              <a:rPr lang="it-IT" dirty="0"/>
              <a:t>è espressione del P.T.O.F del nostro Istituto ed è parte integrante del progetto educativo in esso delineato; </a:t>
            </a:r>
          </a:p>
          <a:p>
            <a:pPr marL="285750" indent="-285750" algn="just">
              <a:buFont typeface="Arial" panose="020B0604020202020204" pitchFamily="34" charset="0"/>
              <a:buChar char="•"/>
            </a:pPr>
            <a:r>
              <a:rPr lang="it-IT" dirty="0"/>
              <a:t>è un percorso finalizzato allo sviluppo delle competenze fondamentali per decodificare la realtà, orientarsi in essa e interagire con essa; </a:t>
            </a:r>
          </a:p>
          <a:p>
            <a:pPr marL="285750" indent="-285750" algn="just">
              <a:buFont typeface="Arial" panose="020B0604020202020204" pitchFamily="34" charset="0"/>
              <a:buChar char="•"/>
            </a:pPr>
            <a:r>
              <a:rPr lang="it-IT" dirty="0"/>
              <a:t>descrive l’intero percorso formativo dello studente; è costruito nel rispetto dei vincoli dettati dalle Indicazioni Nazionali. </a:t>
            </a:r>
          </a:p>
        </p:txBody>
      </p:sp>
      <p:sp>
        <p:nvSpPr>
          <p:cNvPr id="3" name="CasellaDiTesto 2"/>
          <p:cNvSpPr txBox="1"/>
          <p:nvPr/>
        </p:nvSpPr>
        <p:spPr>
          <a:xfrm>
            <a:off x="2123728" y="116632"/>
            <a:ext cx="4536504" cy="461665"/>
          </a:xfrm>
          <a:prstGeom prst="rect">
            <a:avLst/>
          </a:prstGeom>
          <a:noFill/>
        </p:spPr>
        <p:txBody>
          <a:bodyPr wrap="square" rtlCol="0">
            <a:spAutoFit/>
          </a:bodyPr>
          <a:lstStyle/>
          <a:p>
            <a:pPr algn="ctr"/>
            <a:r>
              <a:rPr lang="it-IT" sz="2400" b="1" dirty="0">
                <a:latin typeface="Comic Sans MS" panose="030F0702030302020204" pitchFamily="66" charset="0"/>
              </a:rPr>
              <a:t>CURRICOLO D’ISTITUTO</a:t>
            </a:r>
          </a:p>
        </p:txBody>
      </p:sp>
    </p:spTree>
    <p:extLst>
      <p:ext uri="{BB962C8B-B14F-4D97-AF65-F5344CB8AC3E}">
        <p14:creationId xmlns:p14="http://schemas.microsoft.com/office/powerpoint/2010/main" val="60898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6632"/>
            <a:ext cx="8568952" cy="4247317"/>
          </a:xfrm>
          <a:prstGeom prst="rect">
            <a:avLst/>
          </a:prstGeom>
        </p:spPr>
        <p:txBody>
          <a:bodyPr wrap="square">
            <a:spAutoFit/>
          </a:bodyPr>
          <a:lstStyle/>
          <a:p>
            <a:endParaRPr lang="it-IT" dirty="0"/>
          </a:p>
          <a:p>
            <a:pPr algn="just"/>
            <a:r>
              <a:rPr lang="it-IT" dirty="0"/>
              <a:t>Attraverso di esso si vogliono realizzare alleanze educative e sinergie con il territorio, gli Enti Locali, le associazioni, le famiglie per migliorare la qualità del servizio formativo accompagnando il progetto di crescita degli studenti dai tre ai quattordici anni. </a:t>
            </a:r>
          </a:p>
          <a:p>
            <a:pPr algn="just"/>
            <a:r>
              <a:rPr lang="it-IT" dirty="0"/>
              <a:t>Attraverso di esso si vogliono realizzare alleanze educative e sinergie con il territorio, gli Enti Locali, le associazioni, le famiglie per migliorare la qualità del servizio formativo accompagnando il progetto di crescita degli studenti dai tre ai quattordici anni. </a:t>
            </a:r>
          </a:p>
          <a:p>
            <a:pPr algn="just"/>
            <a:endParaRPr lang="it-IT" b="1" dirty="0">
              <a:latin typeface="Comic Sans MS" panose="030F0702030302020204" pitchFamily="66" charset="0"/>
            </a:endParaRPr>
          </a:p>
          <a:p>
            <a:pPr algn="just"/>
            <a:r>
              <a:rPr lang="it-IT" b="1" dirty="0">
                <a:latin typeface="Comic Sans MS" panose="030F0702030302020204" pitchFamily="66" charset="0"/>
              </a:rPr>
              <a:t>Proposta formativa per lo sviluppo delle competenze trasversali </a:t>
            </a:r>
          </a:p>
          <a:p>
            <a:pPr algn="just"/>
            <a:r>
              <a:rPr lang="it-IT" dirty="0"/>
              <a:t>Per lo sviluppo delle competenze trasversali il nostro Istituto comprensivo si impegna a: </a:t>
            </a:r>
          </a:p>
          <a:p>
            <a:pPr marL="285750" indent="-285750" algn="just">
              <a:buFont typeface="Arial" panose="020B0604020202020204" pitchFamily="34" charset="0"/>
              <a:buChar char="•"/>
            </a:pPr>
            <a:r>
              <a:rPr lang="it-IT" dirty="0"/>
              <a:t>proporre percorsi educativi e didattici ponendo al centro lo studente in tutti i suoi aspetti, il suo bisogno di costruire competenze con una progressiva articolazione ed arricchimento in un unico percorso strutturante dai tre ai quattordici anni; </a:t>
            </a:r>
          </a:p>
          <a:p>
            <a:pPr marL="285750" indent="-285750" algn="just">
              <a:buFont typeface="Arial" panose="020B0604020202020204" pitchFamily="34" charset="0"/>
              <a:buChar char="•"/>
            </a:pPr>
            <a:r>
              <a:rPr lang="it-IT" dirty="0"/>
              <a:t>valutare e riflettere sui percorsi offerti, sui progetti realizzati, sui risultati ottenuti per attivare processi di miglioramento e rafforzare l'identità culturale dell'Istituto. </a:t>
            </a:r>
          </a:p>
        </p:txBody>
      </p:sp>
    </p:spTree>
    <p:extLst>
      <p:ext uri="{BB962C8B-B14F-4D97-AF65-F5344CB8AC3E}">
        <p14:creationId xmlns:p14="http://schemas.microsoft.com/office/powerpoint/2010/main" val="3330133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95267"/>
            <a:ext cx="8640960" cy="6063198"/>
          </a:xfrm>
          <a:prstGeom prst="rect">
            <a:avLst/>
          </a:prstGeom>
          <a:noFill/>
        </p:spPr>
        <p:txBody>
          <a:bodyPr wrap="square" rtlCol="0">
            <a:spAutoFit/>
          </a:bodyPr>
          <a:lstStyle/>
          <a:p>
            <a:pPr algn="ctr">
              <a:spcAft>
                <a:spcPts val="0"/>
              </a:spcAft>
            </a:pPr>
            <a:endParaRPr lang="it-IT" sz="1400" dirty="0">
              <a:ea typeface="Calibri"/>
              <a:cs typeface="Times New Roman"/>
            </a:endParaRPr>
          </a:p>
          <a:p>
            <a:pPr algn="ctr">
              <a:spcAft>
                <a:spcPts val="0"/>
              </a:spcAft>
            </a:pPr>
            <a:r>
              <a:rPr lang="it-IT" b="1" dirty="0">
                <a:latin typeface="Comic Sans MS" panose="030F0702030302020204" pitchFamily="66" charset="0"/>
                <a:ea typeface="Calibri"/>
                <a:cs typeface="Times New Roman"/>
              </a:rPr>
              <a:t>PIANO USCITE DIDATTICHE 2025/2026</a:t>
            </a:r>
            <a:endParaRPr lang="it-IT" dirty="0">
              <a:latin typeface="Comic Sans MS" panose="030F0702030302020204" pitchFamily="66" charset="0"/>
              <a:ea typeface="Calibri"/>
              <a:cs typeface="Times New Roman"/>
            </a:endParaRPr>
          </a:p>
          <a:p>
            <a:pPr algn="just">
              <a:spcAft>
                <a:spcPts val="0"/>
              </a:spcAft>
            </a:pPr>
            <a:r>
              <a:rPr lang="it-IT" b="1" dirty="0">
                <a:ea typeface="Calibri"/>
                <a:cs typeface="Times New Roman"/>
              </a:rPr>
              <a:t> </a:t>
            </a:r>
            <a:endParaRPr lang="it-IT" sz="1400" dirty="0">
              <a:ea typeface="Calibri"/>
              <a:cs typeface="Times New Roman"/>
            </a:endParaRPr>
          </a:p>
          <a:p>
            <a:pPr algn="just">
              <a:spcAft>
                <a:spcPts val="0"/>
              </a:spcAft>
            </a:pPr>
            <a:r>
              <a:rPr lang="it-IT" b="1" dirty="0">
                <a:ea typeface="Calibri"/>
                <a:cs typeface="Times New Roman"/>
              </a:rPr>
              <a:t>USCITE SUL TERRITORIO</a:t>
            </a:r>
            <a:endParaRPr lang="it-IT" dirty="0">
              <a:ea typeface="Calibri"/>
              <a:cs typeface="Times New Roman"/>
            </a:endParaRPr>
          </a:p>
          <a:p>
            <a:pPr algn="just">
              <a:spcAft>
                <a:spcPts val="0"/>
              </a:spcAft>
            </a:pPr>
            <a:r>
              <a:rPr lang="it-IT" b="1" dirty="0">
                <a:ea typeface="Calibri"/>
                <a:cs typeface="Times New Roman"/>
              </a:rPr>
              <a:t> </a:t>
            </a:r>
            <a:endParaRPr lang="it-IT" dirty="0">
              <a:ea typeface="Calibri"/>
              <a:cs typeface="Times New Roman"/>
            </a:endParaRPr>
          </a:p>
          <a:p>
            <a:pPr algn="just">
              <a:spcAft>
                <a:spcPts val="0"/>
              </a:spcAft>
            </a:pPr>
            <a:r>
              <a:rPr lang="it-IT" dirty="0">
                <a:ea typeface="Calibri"/>
                <a:cs typeface="Times New Roman"/>
              </a:rPr>
              <a:t>Per tutte le classi e sezioni è consentita l’uscita sul territorio nel rispetto delle seguenti indicazioni:</a:t>
            </a:r>
            <a:endParaRPr lang="it-IT" sz="1400" dirty="0">
              <a:ea typeface="Calibri"/>
              <a:cs typeface="Times New Roman"/>
            </a:endParaRPr>
          </a:p>
          <a:p>
            <a:pPr marL="342900" lvl="0" indent="-342900" algn="just">
              <a:spcAft>
                <a:spcPts val="0"/>
              </a:spcAft>
              <a:buFont typeface="Symbol"/>
              <a:buChar char=""/>
            </a:pPr>
            <a:r>
              <a:rPr lang="it-IT" dirty="0">
                <a:ea typeface="Calibri"/>
                <a:cs typeface="Times New Roman"/>
              </a:rPr>
              <a:t>Iniziative di carattere educativo e formativo proposte da Enti o Istituzioni accreditate; </a:t>
            </a:r>
            <a:r>
              <a:rPr lang="it-IT" sz="1400" i="1" dirty="0">
                <a:solidFill>
                  <a:srgbClr val="808080"/>
                </a:solidFill>
                <a:ea typeface="Calibri"/>
                <a:cs typeface="Times New Roman"/>
              </a:rPr>
              <a:t>di </a:t>
            </a:r>
            <a:r>
              <a:rPr lang="it-IT" dirty="0">
                <a:ea typeface="Calibri"/>
                <a:cs typeface="Times New Roman"/>
              </a:rPr>
              <a:t>tipo naturalistico e paesaggistico;</a:t>
            </a:r>
          </a:p>
          <a:p>
            <a:pPr marL="342900" lvl="0" indent="-342900" algn="just">
              <a:spcAft>
                <a:spcPts val="0"/>
              </a:spcAft>
              <a:buFont typeface="Symbol"/>
              <a:buChar char=""/>
            </a:pPr>
            <a:r>
              <a:rPr lang="it-IT" dirty="0">
                <a:ea typeface="Calibri"/>
                <a:cs typeface="Times New Roman"/>
              </a:rPr>
              <a:t>Consenso dei genitori a seguito di esplicita nota contenente data, orario, finalità;</a:t>
            </a:r>
            <a:endParaRPr lang="it-IT" sz="1400" dirty="0">
              <a:ea typeface="Calibri"/>
              <a:cs typeface="Times New Roman"/>
            </a:endParaRPr>
          </a:p>
          <a:p>
            <a:pPr marL="342900" lvl="0" indent="-342900" algn="just">
              <a:spcAft>
                <a:spcPts val="0"/>
              </a:spcAft>
              <a:buFont typeface="Symbol"/>
              <a:buChar char=""/>
            </a:pPr>
            <a:r>
              <a:rPr lang="it-IT" dirty="0">
                <a:ea typeface="Calibri"/>
                <a:cs typeface="Times New Roman"/>
              </a:rPr>
              <a:t>Con utilizzo di scuolabus, previa autorizzazione almeno nella settimana precedente dell’ente Comunale</a:t>
            </a:r>
            <a:endParaRPr lang="it-IT" sz="1400" dirty="0">
              <a:ea typeface="Calibri"/>
              <a:cs typeface="Times New Roman"/>
            </a:endParaRPr>
          </a:p>
          <a:p>
            <a:pPr marL="342900" lvl="0" indent="-342900" algn="just">
              <a:spcAft>
                <a:spcPts val="0"/>
              </a:spcAft>
              <a:buFont typeface="Symbol"/>
              <a:buChar char=""/>
            </a:pPr>
            <a:r>
              <a:rPr lang="it-IT" dirty="0">
                <a:ea typeface="Calibri"/>
                <a:cs typeface="Times New Roman"/>
              </a:rPr>
              <a:t>A titolo gratuito</a:t>
            </a:r>
            <a:endParaRPr lang="it-IT" sz="1400" dirty="0">
              <a:ea typeface="Calibri"/>
              <a:cs typeface="Times New Roman"/>
            </a:endParaRPr>
          </a:p>
          <a:p>
            <a:pPr algn="just">
              <a:spcAft>
                <a:spcPts val="0"/>
              </a:spcAft>
            </a:pPr>
            <a:r>
              <a:rPr lang="it-IT" dirty="0">
                <a:ea typeface="Calibri"/>
                <a:cs typeface="Times New Roman"/>
              </a:rPr>
              <a:t> </a:t>
            </a:r>
            <a:endParaRPr lang="it-IT" sz="1400" dirty="0">
              <a:ea typeface="Calibri"/>
              <a:cs typeface="Times New Roman"/>
            </a:endParaRPr>
          </a:p>
          <a:p>
            <a:pPr algn="just">
              <a:spcAft>
                <a:spcPts val="0"/>
              </a:spcAft>
            </a:pPr>
            <a:r>
              <a:rPr lang="it-IT" b="1" dirty="0">
                <a:ea typeface="Calibri"/>
                <a:cs typeface="Times New Roman"/>
              </a:rPr>
              <a:t>USCITE CON NOLEGGIO TRASPORTO</a:t>
            </a:r>
            <a:endParaRPr lang="it-IT" sz="1400" dirty="0">
              <a:ea typeface="Calibri"/>
              <a:cs typeface="Times New Roman"/>
            </a:endParaRPr>
          </a:p>
          <a:p>
            <a:pPr algn="just">
              <a:spcAft>
                <a:spcPts val="0"/>
              </a:spcAft>
            </a:pPr>
            <a:r>
              <a:rPr lang="it-IT" b="1" dirty="0">
                <a:ea typeface="Calibri"/>
                <a:cs typeface="Times New Roman"/>
              </a:rPr>
              <a:t> </a:t>
            </a:r>
            <a:endParaRPr lang="it-IT" sz="1400" dirty="0">
              <a:ea typeface="Calibri"/>
              <a:cs typeface="Times New Roman"/>
            </a:endParaRPr>
          </a:p>
          <a:p>
            <a:pPr algn="just">
              <a:spcAft>
                <a:spcPts val="0"/>
              </a:spcAft>
            </a:pPr>
            <a:r>
              <a:rPr lang="it-IT" dirty="0">
                <a:ea typeface="Calibri"/>
                <a:cs typeface="Times New Roman"/>
              </a:rPr>
              <a:t>Per tutte le classi e sezioni è consentita l’uscita con noleggio mezzo di trasporto nel rispetto delle seguenti indicazioni:</a:t>
            </a:r>
            <a:endParaRPr lang="it-IT" sz="1400" dirty="0">
              <a:ea typeface="Calibri"/>
              <a:cs typeface="Times New Roman"/>
            </a:endParaRPr>
          </a:p>
          <a:p>
            <a:pPr marL="342900" lvl="0" indent="-342900" algn="just">
              <a:spcAft>
                <a:spcPts val="0"/>
              </a:spcAft>
              <a:buFont typeface="Symbol"/>
              <a:buChar char=""/>
            </a:pPr>
            <a:r>
              <a:rPr lang="it-IT" dirty="0">
                <a:ea typeface="Calibri"/>
                <a:cs typeface="Times New Roman"/>
              </a:rPr>
              <a:t>Iniziative di carattere educativo e formativo proposte da Enti o Istituzioni accreditate; di tipo naturalistico e paesaggistico;</a:t>
            </a:r>
            <a:endParaRPr lang="it-IT" sz="1400" dirty="0">
              <a:ea typeface="Calibri"/>
              <a:cs typeface="Times New Roman"/>
            </a:endParaRPr>
          </a:p>
          <a:p>
            <a:pPr marL="342900" lvl="0" indent="-342900" algn="just">
              <a:spcAft>
                <a:spcPts val="0"/>
              </a:spcAft>
              <a:buFont typeface="Symbol"/>
              <a:buChar char=""/>
            </a:pPr>
            <a:r>
              <a:rPr lang="it-IT" dirty="0">
                <a:ea typeface="Calibri"/>
                <a:cs typeface="Times New Roman"/>
              </a:rPr>
              <a:t>Consenso dei genitori a seguito di esplicita nota contenente data, orario, finalità;</a:t>
            </a:r>
            <a:endParaRPr lang="it-IT" sz="1400" dirty="0">
              <a:ea typeface="Calibri"/>
              <a:cs typeface="Times New Roman"/>
            </a:endParaRPr>
          </a:p>
          <a:p>
            <a:pPr marL="342900" lvl="0" indent="-342900" algn="just">
              <a:spcAft>
                <a:spcPts val="0"/>
              </a:spcAft>
              <a:buFont typeface="Symbol"/>
              <a:buChar char=""/>
            </a:pPr>
            <a:endParaRPr lang="it-IT" sz="1400" dirty="0">
              <a:ea typeface="Calibri"/>
              <a:cs typeface="Times New Roman"/>
            </a:endParaRPr>
          </a:p>
        </p:txBody>
      </p:sp>
    </p:spTree>
    <p:extLst>
      <p:ext uri="{BB962C8B-B14F-4D97-AF65-F5344CB8AC3E}">
        <p14:creationId xmlns:p14="http://schemas.microsoft.com/office/powerpoint/2010/main" val="138076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b="1" dirty="0">
                <a:latin typeface="Comic Sans MS" panose="030F0702030302020204" pitchFamily="66" charset="0"/>
              </a:rPr>
              <a:t>INDICE</a:t>
            </a:r>
          </a:p>
        </p:txBody>
      </p:sp>
      <p:sp>
        <p:nvSpPr>
          <p:cNvPr id="3" name="Segnaposto contenuto 2"/>
          <p:cNvSpPr>
            <a:spLocks noGrp="1"/>
          </p:cNvSpPr>
          <p:nvPr>
            <p:ph idx="1"/>
          </p:nvPr>
        </p:nvSpPr>
        <p:spPr>
          <a:xfrm>
            <a:off x="107504" y="1268760"/>
            <a:ext cx="8928992" cy="5184576"/>
          </a:xfrm>
        </p:spPr>
        <p:txBody>
          <a:bodyPr>
            <a:normAutofit/>
          </a:bodyPr>
          <a:lstStyle/>
          <a:p>
            <a:endParaRPr lang="it-IT" sz="1500" dirty="0">
              <a:solidFill>
                <a:srgbClr val="000000"/>
              </a:solidFill>
              <a:effectLst/>
              <a:latin typeface="Comic Sans MS" panose="030F0702030302020204" pitchFamily="66" charset="0"/>
            </a:endParaRPr>
          </a:p>
          <a:p>
            <a:r>
              <a:rPr lang="it-IT" sz="1500" b="1" i="0" dirty="0">
                <a:solidFill>
                  <a:srgbClr val="000000"/>
                </a:solidFill>
                <a:effectLst/>
                <a:latin typeface="Comic Sans MS" panose="030F0702030302020204" pitchFamily="66" charset="0"/>
              </a:rPr>
              <a:t>I       </a:t>
            </a:r>
            <a:r>
              <a:rPr lang="it-IT" sz="1500" b="1" i="0" dirty="0">
                <a:solidFill>
                  <a:srgbClr val="000000"/>
                </a:solidFill>
                <a:effectLst/>
                <a:latin typeface="Comic Sans MS" panose="030F0702030302020204" pitchFamily="66" charset="0"/>
                <a:hlinkClick r:id="rId2" action="ppaction://hlinksldjump"/>
              </a:rPr>
              <a:t>CONTESTO </a:t>
            </a:r>
            <a:endParaRPr lang="it-IT" sz="1500" b="1" i="0" dirty="0">
              <a:solidFill>
                <a:srgbClr val="000000"/>
              </a:solidFill>
              <a:effectLst/>
              <a:latin typeface="Comic Sans MS" panose="030F0702030302020204" pitchFamily="66" charset="0"/>
            </a:endParaRPr>
          </a:p>
          <a:p>
            <a:r>
              <a:rPr lang="it-IT" sz="1500" b="1" dirty="0">
                <a:solidFill>
                  <a:srgbClr val="000000"/>
                </a:solidFill>
                <a:latin typeface="Comic Sans MS" panose="030F0702030302020204" pitchFamily="66" charset="0"/>
              </a:rPr>
              <a:t>II      </a:t>
            </a:r>
            <a:r>
              <a:rPr lang="it-IT" sz="1500" b="1" dirty="0">
                <a:solidFill>
                  <a:srgbClr val="000000"/>
                </a:solidFill>
                <a:latin typeface="Comic Sans MS" panose="030F0702030302020204" pitchFamily="66" charset="0"/>
                <a:hlinkClick r:id="rId3" action="ppaction://hlinksldjump"/>
              </a:rPr>
              <a:t>CARATTERISTICHE PRINCIPALI DELLA SCUOLA</a:t>
            </a:r>
            <a:endParaRPr lang="it-IT" sz="1500" b="1" dirty="0">
              <a:solidFill>
                <a:srgbClr val="000000"/>
              </a:solidFill>
              <a:latin typeface="Comic Sans MS" panose="030F0702030302020204" pitchFamily="66" charset="0"/>
            </a:endParaRPr>
          </a:p>
          <a:p>
            <a:r>
              <a:rPr lang="it-IT" sz="1500" b="1" dirty="0">
                <a:solidFill>
                  <a:srgbClr val="000000"/>
                </a:solidFill>
                <a:effectLst/>
                <a:latin typeface="Comic Sans MS" panose="030F0702030302020204" pitchFamily="66" charset="0"/>
              </a:rPr>
              <a:t>III     </a:t>
            </a:r>
            <a:r>
              <a:rPr lang="it-IT" sz="1500" b="1" dirty="0">
                <a:solidFill>
                  <a:srgbClr val="000000"/>
                </a:solidFill>
                <a:effectLst/>
                <a:latin typeface="Comic Sans MS" panose="030F0702030302020204" pitchFamily="66" charset="0"/>
                <a:hlinkClick r:id="rId4" action="ppaction://hlinksldjump"/>
              </a:rPr>
              <a:t>RISORSE PROFFESSIONALI </a:t>
            </a:r>
            <a:endParaRPr lang="it-IT" sz="1500" b="1" dirty="0">
              <a:solidFill>
                <a:srgbClr val="000000"/>
              </a:solidFill>
              <a:effectLst/>
              <a:latin typeface="Comic Sans MS" panose="030F0702030302020204" pitchFamily="66" charset="0"/>
            </a:endParaRPr>
          </a:p>
          <a:p>
            <a:r>
              <a:rPr lang="it-IT" sz="1500" b="1" dirty="0">
                <a:solidFill>
                  <a:srgbClr val="000000"/>
                </a:solidFill>
                <a:latin typeface="Comic Sans MS" panose="030F0702030302020204" pitchFamily="66" charset="0"/>
              </a:rPr>
              <a:t>IV      </a:t>
            </a:r>
            <a:r>
              <a:rPr lang="it-IT" sz="1500" b="1" dirty="0">
                <a:solidFill>
                  <a:srgbClr val="000000"/>
                </a:solidFill>
                <a:latin typeface="Comic Sans MS" panose="030F0702030302020204" pitchFamily="66" charset="0"/>
                <a:hlinkClick r:id="rId5" action="ppaction://hlinksldjump"/>
              </a:rPr>
              <a:t>RICOGNIZIONE ATTREZZATURE</a:t>
            </a:r>
            <a:endParaRPr lang="it-IT" sz="1500" b="1" dirty="0">
              <a:solidFill>
                <a:srgbClr val="000000"/>
              </a:solidFill>
              <a:latin typeface="Comic Sans MS" panose="030F0702030302020204" pitchFamily="66" charset="0"/>
            </a:endParaRPr>
          </a:p>
          <a:p>
            <a:r>
              <a:rPr lang="it-IT" sz="1500" b="1" dirty="0">
                <a:solidFill>
                  <a:srgbClr val="000000"/>
                </a:solidFill>
                <a:effectLst/>
                <a:latin typeface="Comic Sans MS" panose="030F0702030302020204" pitchFamily="66" charset="0"/>
              </a:rPr>
              <a:t>V       </a:t>
            </a:r>
            <a:r>
              <a:rPr lang="it-IT" sz="1500" b="1" dirty="0">
                <a:solidFill>
                  <a:srgbClr val="000000"/>
                </a:solidFill>
                <a:effectLst/>
                <a:latin typeface="Comic Sans MS" panose="030F0702030302020204" pitchFamily="66" charset="0"/>
                <a:hlinkClick r:id="rId6" action="ppaction://hlinksldjump"/>
              </a:rPr>
              <a:t>SCELTE STRATEGICHE</a:t>
            </a:r>
            <a:endParaRPr lang="it-IT" sz="1500" b="1" dirty="0">
              <a:solidFill>
                <a:srgbClr val="000000"/>
              </a:solidFill>
              <a:latin typeface="Comic Sans MS" panose="030F0702030302020204" pitchFamily="66" charset="0"/>
            </a:endParaRPr>
          </a:p>
          <a:p>
            <a:r>
              <a:rPr lang="it-IT" sz="1500" b="1" dirty="0">
                <a:solidFill>
                  <a:srgbClr val="000000"/>
                </a:solidFill>
                <a:effectLst/>
                <a:latin typeface="Comic Sans MS" panose="030F0702030302020204" pitchFamily="66" charset="0"/>
              </a:rPr>
              <a:t>VI      </a:t>
            </a:r>
            <a:r>
              <a:rPr lang="it-IT" sz="1500" b="1" dirty="0">
                <a:solidFill>
                  <a:srgbClr val="000000"/>
                </a:solidFill>
                <a:effectLst/>
                <a:latin typeface="Comic Sans MS" panose="030F0702030302020204" pitchFamily="66" charset="0"/>
                <a:hlinkClick r:id="rId7" action="ppaction://hlinksldjump"/>
              </a:rPr>
              <a:t>OFFERTA FORMATIVA</a:t>
            </a:r>
            <a:endParaRPr lang="it-IT" sz="1500" b="1" dirty="0">
              <a:solidFill>
                <a:srgbClr val="000000"/>
              </a:solidFill>
              <a:effectLst/>
              <a:latin typeface="Comic Sans MS" panose="030F0702030302020204" pitchFamily="66" charset="0"/>
            </a:endParaRPr>
          </a:p>
          <a:p>
            <a:r>
              <a:rPr lang="it-IT" sz="1500" b="1" dirty="0">
                <a:solidFill>
                  <a:srgbClr val="000000"/>
                </a:solidFill>
                <a:latin typeface="Comic Sans MS" panose="030F0702030302020204" pitchFamily="66" charset="0"/>
              </a:rPr>
              <a:t>VII     </a:t>
            </a:r>
            <a:r>
              <a:rPr lang="it-IT" sz="1500" b="1" dirty="0">
                <a:solidFill>
                  <a:srgbClr val="000000"/>
                </a:solidFill>
                <a:latin typeface="Comic Sans MS" panose="030F0702030302020204" pitchFamily="66" charset="0"/>
                <a:hlinkClick r:id="rId8" action="ppaction://hlinksldjump"/>
              </a:rPr>
              <a:t>CURRICOLO D’ISTITUTO</a:t>
            </a:r>
            <a:endParaRPr lang="it-IT" sz="1500" b="1" dirty="0">
              <a:solidFill>
                <a:srgbClr val="000000"/>
              </a:solidFill>
              <a:effectLst/>
              <a:latin typeface="Comic Sans MS" panose="030F0702030302020204" pitchFamily="66" charset="0"/>
            </a:endParaRPr>
          </a:p>
          <a:p>
            <a:r>
              <a:rPr lang="it-IT" sz="1500" b="1" dirty="0">
                <a:solidFill>
                  <a:prstClr val="black"/>
                </a:solidFill>
                <a:latin typeface="Comic Sans MS" panose="030F0702030302020204" pitchFamily="66" charset="0"/>
              </a:rPr>
              <a:t>VIII    </a:t>
            </a:r>
            <a:r>
              <a:rPr lang="it-IT" sz="1500" b="1" dirty="0">
                <a:solidFill>
                  <a:prstClr val="black"/>
                </a:solidFill>
                <a:latin typeface="Comic Sans MS" panose="030F0702030302020204" pitchFamily="66" charset="0"/>
                <a:hlinkClick r:id="rId9" action="ppaction://hlinksldjump"/>
              </a:rPr>
              <a:t>USCITE DIDATTICHE E VIAGGI D’ISTRUZIONE</a:t>
            </a:r>
            <a:endParaRPr lang="it-IT" sz="1500" b="1" dirty="0">
              <a:solidFill>
                <a:prstClr val="black"/>
              </a:solidFill>
              <a:latin typeface="Comic Sans MS" panose="030F0702030302020204" pitchFamily="66" charset="0"/>
            </a:endParaRPr>
          </a:p>
          <a:p>
            <a:r>
              <a:rPr lang="it-IT" sz="1500" b="1" dirty="0">
                <a:solidFill>
                  <a:srgbClr val="000000"/>
                </a:solidFill>
                <a:latin typeface="Comic Sans MS" panose="030F0702030302020204" pitchFamily="66" charset="0"/>
              </a:rPr>
              <a:t>IX      </a:t>
            </a:r>
            <a:r>
              <a:rPr lang="it-IT" sz="1500" b="1" dirty="0">
                <a:solidFill>
                  <a:srgbClr val="000000"/>
                </a:solidFill>
                <a:latin typeface="Comic Sans MS" panose="030F0702030302020204" pitchFamily="66" charset="0"/>
                <a:hlinkClick r:id="rId10" action="ppaction://hlinksldjump"/>
              </a:rPr>
              <a:t>INCLUSIONE </a:t>
            </a:r>
            <a:r>
              <a:rPr lang="it-IT" sz="1500" b="1" dirty="0">
                <a:solidFill>
                  <a:srgbClr val="000000"/>
                </a:solidFill>
                <a:latin typeface="Comic Sans MS" panose="030F0702030302020204" pitchFamily="66" charset="0"/>
              </a:rPr>
              <a:t>  </a:t>
            </a:r>
          </a:p>
          <a:p>
            <a:r>
              <a:rPr lang="it-IT" sz="1500" b="1" dirty="0">
                <a:solidFill>
                  <a:srgbClr val="000000"/>
                </a:solidFill>
                <a:latin typeface="Comic Sans MS" panose="030F0702030302020204" pitchFamily="66" charset="0"/>
              </a:rPr>
              <a:t>X       </a:t>
            </a:r>
            <a:r>
              <a:rPr lang="it-IT" sz="1500" b="1" dirty="0">
                <a:solidFill>
                  <a:srgbClr val="000000"/>
                </a:solidFill>
                <a:latin typeface="Comic Sans MS" panose="030F0702030302020204" pitchFamily="66" charset="0"/>
                <a:hlinkClick r:id="rId11" action="ppaction://hlinksldjump"/>
              </a:rPr>
              <a:t>RETI E CONVENZIONI ATTIVATE</a:t>
            </a:r>
            <a:endParaRPr lang="it-IT" sz="1500" b="1" dirty="0">
              <a:solidFill>
                <a:srgbClr val="000000"/>
              </a:solidFill>
              <a:latin typeface="Comic Sans MS" panose="030F0702030302020204" pitchFamily="66" charset="0"/>
            </a:endParaRPr>
          </a:p>
          <a:p>
            <a:r>
              <a:rPr lang="it-IT" sz="1500" b="1" dirty="0">
                <a:solidFill>
                  <a:prstClr val="black"/>
                </a:solidFill>
                <a:latin typeface="Comic Sans MS" panose="030F0702030302020204" pitchFamily="66" charset="0"/>
              </a:rPr>
              <a:t>XI      </a:t>
            </a:r>
            <a:r>
              <a:rPr lang="it-IT" sz="1500" b="1" dirty="0">
                <a:solidFill>
                  <a:prstClr val="black"/>
                </a:solidFill>
                <a:latin typeface="Comic Sans MS" panose="030F0702030302020204" pitchFamily="66" charset="0"/>
                <a:hlinkClick r:id="rId12" action="ppaction://hlinkfile"/>
              </a:rPr>
              <a:t>PROGETTI PER L’AMPLIAMENTO CURRICOLARE </a:t>
            </a:r>
            <a:r>
              <a:rPr lang="it-IT" sz="1500" b="1" dirty="0">
                <a:solidFill>
                  <a:prstClr val="black"/>
                </a:solidFill>
                <a:latin typeface="Comic Sans MS" panose="030F0702030302020204" pitchFamily="66" charset="0"/>
              </a:rPr>
              <a:t>(allegato)</a:t>
            </a:r>
          </a:p>
          <a:p>
            <a:r>
              <a:rPr lang="it-IT" sz="1500" b="1" dirty="0">
                <a:solidFill>
                  <a:prstClr val="black"/>
                </a:solidFill>
                <a:latin typeface="Comic Sans MS" panose="030F0702030302020204" pitchFamily="66" charset="0"/>
              </a:rPr>
              <a:t>XII    </a:t>
            </a:r>
            <a:r>
              <a:rPr lang="it-IT" sz="1500" b="1" dirty="0">
                <a:solidFill>
                  <a:prstClr val="black"/>
                </a:solidFill>
                <a:latin typeface="Comic Sans MS" panose="030F0702030302020204" pitchFamily="66" charset="0"/>
                <a:hlinkClick r:id="rId13" action="ppaction://hlinkfile"/>
              </a:rPr>
              <a:t>CURRICOLO VERTICALE EDUCAZIONE CIVICA SCUOLA PRIMARIA </a:t>
            </a:r>
            <a:r>
              <a:rPr lang="it-IT" sz="1500" b="1" dirty="0">
                <a:solidFill>
                  <a:prstClr val="black"/>
                </a:solidFill>
                <a:latin typeface="Comic Sans MS" panose="030F0702030302020204" pitchFamily="66" charset="0"/>
              </a:rPr>
              <a:t>(allegato)  </a:t>
            </a:r>
          </a:p>
          <a:p>
            <a:r>
              <a:rPr lang="it-IT" sz="1500" b="1" dirty="0">
                <a:solidFill>
                  <a:prstClr val="black"/>
                </a:solidFill>
                <a:latin typeface="Comic Sans MS" panose="030F0702030302020204" pitchFamily="66" charset="0"/>
              </a:rPr>
              <a:t>XIII   </a:t>
            </a:r>
            <a:r>
              <a:rPr lang="it-IT" sz="1500" b="1" dirty="0">
                <a:solidFill>
                  <a:prstClr val="black"/>
                </a:solidFill>
                <a:latin typeface="Comic Sans MS" panose="030F0702030302020204" pitchFamily="66" charset="0"/>
                <a:hlinkClick r:id="rId14" action="ppaction://hlinkfile"/>
              </a:rPr>
              <a:t>CURRICOLO VERTICALE EDUCAZIONE CIVICA SC. SECONDARIA </a:t>
            </a:r>
            <a:r>
              <a:rPr lang="it-IT" sz="1500" b="1" dirty="0">
                <a:solidFill>
                  <a:prstClr val="black"/>
                </a:solidFill>
                <a:latin typeface="Comic Sans MS" panose="030F0702030302020204" pitchFamily="66" charset="0"/>
              </a:rPr>
              <a:t>(allegato)</a:t>
            </a:r>
          </a:p>
          <a:p>
            <a:r>
              <a:rPr lang="it-IT" sz="1500" b="1" dirty="0">
                <a:solidFill>
                  <a:prstClr val="black"/>
                </a:solidFill>
                <a:latin typeface="Comic Sans MS" panose="030F0702030302020204" pitchFamily="66" charset="0"/>
              </a:rPr>
              <a:t>XIV    </a:t>
            </a:r>
            <a:r>
              <a:rPr lang="it-IT" sz="1500" b="1" dirty="0">
                <a:solidFill>
                  <a:prstClr val="black"/>
                </a:solidFill>
                <a:latin typeface="Comic Sans MS" panose="030F0702030302020204" pitchFamily="66" charset="0"/>
                <a:hlinkClick r:id="rId15" action="ppaction://hlinkfile"/>
              </a:rPr>
              <a:t>CURRICOLO POAP </a:t>
            </a:r>
            <a:r>
              <a:rPr lang="it-IT" sz="1500" b="1" dirty="0">
                <a:solidFill>
                  <a:prstClr val="black"/>
                </a:solidFill>
                <a:latin typeface="Comic Sans MS" panose="030F0702030302020204" pitchFamily="66" charset="0"/>
              </a:rPr>
              <a:t>(allegato)</a:t>
            </a:r>
          </a:p>
          <a:p>
            <a:r>
              <a:rPr lang="it-IT" sz="1500" b="1" dirty="0">
                <a:solidFill>
                  <a:prstClr val="black"/>
                </a:solidFill>
                <a:latin typeface="Comic Sans MS" panose="030F0702030302020204" pitchFamily="66" charset="0"/>
              </a:rPr>
              <a:t>XV     </a:t>
            </a:r>
            <a:r>
              <a:rPr lang="it-IT" sz="1500" b="1" dirty="0">
                <a:solidFill>
                  <a:prstClr val="black"/>
                </a:solidFill>
                <a:latin typeface="Comic Sans MS" panose="030F0702030302020204" pitchFamily="66" charset="0"/>
                <a:hlinkClick r:id="rId16" action="ppaction://hlinkfile"/>
              </a:rPr>
              <a:t>E-SAFETY-POLICE</a:t>
            </a:r>
            <a:r>
              <a:rPr lang="it-IT" sz="1500" b="1" dirty="0">
                <a:solidFill>
                  <a:prstClr val="black"/>
                </a:solidFill>
                <a:latin typeface="Comic Sans MS" panose="030F0702030302020204" pitchFamily="66" charset="0"/>
              </a:rPr>
              <a:t> (allegato)</a:t>
            </a:r>
          </a:p>
          <a:p>
            <a:endParaRPr lang="it-IT" sz="1500" b="1" dirty="0">
              <a:solidFill>
                <a:prstClr val="black"/>
              </a:solidFill>
              <a:latin typeface="Comic Sans MS" panose="030F0702030302020204" pitchFamily="66" charset="0"/>
            </a:endParaRPr>
          </a:p>
          <a:p>
            <a:pPr marL="0" indent="0">
              <a:buNone/>
            </a:pPr>
            <a:endParaRPr lang="it-IT" sz="3600" b="1" dirty="0">
              <a:solidFill>
                <a:srgbClr val="000000"/>
              </a:solidFill>
              <a:effectLst/>
            </a:endParaRPr>
          </a:p>
          <a:p>
            <a:pPr marL="0" indent="0">
              <a:buNone/>
            </a:pPr>
            <a:endParaRPr lang="it-IT" b="1" dirty="0"/>
          </a:p>
        </p:txBody>
      </p:sp>
    </p:spTree>
    <p:extLst>
      <p:ext uri="{BB962C8B-B14F-4D97-AF65-F5344CB8AC3E}">
        <p14:creationId xmlns:p14="http://schemas.microsoft.com/office/powerpoint/2010/main" val="3537510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54874" y="751344"/>
            <a:ext cx="7949574" cy="3416320"/>
          </a:xfrm>
          <a:prstGeom prst="rect">
            <a:avLst/>
          </a:prstGeom>
        </p:spPr>
        <p:txBody>
          <a:bodyPr wrap="square">
            <a:spAutoFit/>
          </a:bodyPr>
          <a:lstStyle/>
          <a:p>
            <a:pPr marL="342900" lvl="0" indent="-342900" algn="just">
              <a:buFont typeface="Symbol"/>
              <a:buChar char=""/>
            </a:pPr>
            <a:r>
              <a:rPr lang="it-IT" dirty="0">
                <a:solidFill>
                  <a:prstClr val="black"/>
                </a:solidFill>
                <a:ea typeface="Calibri"/>
                <a:cs typeface="Times New Roman"/>
              </a:rPr>
              <a:t>Richiesta – tramite coordinatori di classe/interclasse/intersezione e docenti Funzioni Strumentali – </a:t>
            </a:r>
            <a:r>
              <a:rPr lang="it-IT" u="sng" dirty="0">
                <a:solidFill>
                  <a:prstClr val="black"/>
                </a:solidFill>
                <a:ea typeface="Calibri"/>
                <a:cs typeface="Times New Roman"/>
              </a:rPr>
              <a:t>almeno 15 giorni prima dell’iniziativa</a:t>
            </a:r>
            <a:r>
              <a:rPr lang="it-IT" dirty="0">
                <a:solidFill>
                  <a:prstClr val="black"/>
                </a:solidFill>
                <a:ea typeface="Calibri"/>
                <a:cs typeface="Times New Roman"/>
              </a:rPr>
              <a:t> – alla segreteria amministrativa della scuola, per tutti gli adempimenti previsti;</a:t>
            </a:r>
          </a:p>
          <a:p>
            <a:pPr marL="342900" lvl="0" indent="-342900" algn="just">
              <a:buFont typeface="Symbol"/>
              <a:buChar char=""/>
            </a:pPr>
            <a:r>
              <a:rPr lang="it-IT" dirty="0">
                <a:solidFill>
                  <a:prstClr val="black"/>
                </a:solidFill>
                <a:ea typeface="Calibri"/>
                <a:cs typeface="Times New Roman"/>
              </a:rPr>
              <a:t>Per ciascuna classe/sezione è possibile prevedere fino ad un massimo di 2 uscite (intera giornata/metà giornata) con oneri a carico delle famiglie.</a:t>
            </a:r>
          </a:p>
          <a:p>
            <a:pPr lvl="0" algn="just"/>
            <a:r>
              <a:rPr lang="it-IT" b="1" dirty="0">
                <a:solidFill>
                  <a:prstClr val="black"/>
                </a:solidFill>
                <a:ea typeface="Calibri"/>
                <a:cs typeface="Times New Roman"/>
              </a:rPr>
              <a:t> </a:t>
            </a:r>
            <a:endParaRPr lang="it-IT" dirty="0">
              <a:solidFill>
                <a:prstClr val="black"/>
              </a:solidFill>
              <a:ea typeface="Calibri"/>
              <a:cs typeface="Times New Roman"/>
            </a:endParaRPr>
          </a:p>
          <a:p>
            <a:pPr lvl="0" algn="just"/>
            <a:r>
              <a:rPr lang="it-IT" b="1" dirty="0">
                <a:solidFill>
                  <a:prstClr val="black"/>
                </a:solidFill>
                <a:ea typeface="Calibri"/>
                <a:cs typeface="Times New Roman"/>
              </a:rPr>
              <a:t>CAMPO SCUOLA</a:t>
            </a:r>
            <a:endParaRPr lang="it-IT" dirty="0">
              <a:solidFill>
                <a:prstClr val="black"/>
              </a:solidFill>
              <a:ea typeface="Calibri"/>
              <a:cs typeface="Times New Roman"/>
            </a:endParaRPr>
          </a:p>
          <a:p>
            <a:pPr lvl="0" algn="just"/>
            <a:r>
              <a:rPr lang="it-IT" dirty="0">
                <a:solidFill>
                  <a:prstClr val="black"/>
                </a:solidFill>
                <a:ea typeface="Calibri"/>
                <a:cs typeface="Times New Roman"/>
              </a:rPr>
              <a:t> </a:t>
            </a:r>
          </a:p>
          <a:p>
            <a:pPr lvl="0" algn="just"/>
            <a:r>
              <a:rPr lang="it-IT" dirty="0">
                <a:solidFill>
                  <a:prstClr val="black"/>
                </a:solidFill>
                <a:ea typeface="Calibri"/>
                <a:cs typeface="Times New Roman"/>
              </a:rPr>
              <a:t>Per le classi IV e V scuola primaria possono essere previsti campi scuola fino ad un massimo di 3 giorni/2 notti.</a:t>
            </a:r>
          </a:p>
          <a:p>
            <a:pPr lvl="0" algn="just"/>
            <a:r>
              <a:rPr lang="it-IT" dirty="0">
                <a:solidFill>
                  <a:prstClr val="black"/>
                </a:solidFill>
                <a:ea typeface="Calibri"/>
                <a:cs typeface="Times New Roman"/>
              </a:rPr>
              <a:t>Per la scuola secondaria possono essere previsti campi scuola fino ad un massimo di 4 giorni/3 notti.</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221088"/>
            <a:ext cx="48831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a 3"/>
          <p:cNvGraphicFramePr>
            <a:graphicFrameLocks noGrp="1"/>
          </p:cNvGraphicFramePr>
          <p:nvPr>
            <p:extLst>
              <p:ext uri="{D42A27DB-BD31-4B8C-83A1-F6EECF244321}">
                <p14:modId xmlns:p14="http://schemas.microsoft.com/office/powerpoint/2010/main" val="3035836686"/>
              </p:ext>
            </p:extLst>
          </p:nvPr>
        </p:nvGraphicFramePr>
        <p:xfrm>
          <a:off x="856890" y="4653136"/>
          <a:ext cx="7819566" cy="1944215"/>
        </p:xfrm>
        <a:graphic>
          <a:graphicData uri="http://schemas.openxmlformats.org/drawingml/2006/table">
            <a:tbl>
              <a:tblPr firstRow="1" bandRow="1">
                <a:tableStyleId>{5C22544A-7EE6-4342-B048-85BDC9FD1C3A}</a:tableStyleId>
              </a:tblPr>
              <a:tblGrid>
                <a:gridCol w="2606522">
                  <a:extLst>
                    <a:ext uri="{9D8B030D-6E8A-4147-A177-3AD203B41FA5}">
                      <a16:colId xmlns:a16="http://schemas.microsoft.com/office/drawing/2014/main" val="20000"/>
                    </a:ext>
                  </a:extLst>
                </a:gridCol>
                <a:gridCol w="2606522">
                  <a:extLst>
                    <a:ext uri="{9D8B030D-6E8A-4147-A177-3AD203B41FA5}">
                      <a16:colId xmlns:a16="http://schemas.microsoft.com/office/drawing/2014/main" val="20001"/>
                    </a:ext>
                  </a:extLst>
                </a:gridCol>
                <a:gridCol w="2606522">
                  <a:extLst>
                    <a:ext uri="{9D8B030D-6E8A-4147-A177-3AD203B41FA5}">
                      <a16:colId xmlns:a16="http://schemas.microsoft.com/office/drawing/2014/main" val="20002"/>
                    </a:ext>
                  </a:extLst>
                </a:gridCol>
              </a:tblGrid>
              <a:tr h="461941">
                <a:tc>
                  <a:txBody>
                    <a:bodyPr/>
                    <a:lstStyle/>
                    <a:p>
                      <a:pPr algn="ctr"/>
                      <a:r>
                        <a:rPr lang="it-IT" i="0" dirty="0"/>
                        <a:t>SEZIONE </a:t>
                      </a:r>
                    </a:p>
                  </a:txBody>
                  <a:tcPr/>
                </a:tc>
                <a:tc>
                  <a:txBody>
                    <a:bodyPr/>
                    <a:lstStyle/>
                    <a:p>
                      <a:pPr algn="ctr"/>
                      <a:r>
                        <a:rPr lang="it-IT" i="0" dirty="0"/>
                        <a:t>DESTINAZIONE</a:t>
                      </a:r>
                    </a:p>
                  </a:txBody>
                  <a:tcPr/>
                </a:tc>
                <a:tc>
                  <a:txBody>
                    <a:bodyPr/>
                    <a:lstStyle/>
                    <a:p>
                      <a:pPr algn="ctr"/>
                      <a:r>
                        <a:rPr lang="it-IT" i="0" dirty="0"/>
                        <a:t>PERIODO</a:t>
                      </a:r>
                    </a:p>
                  </a:txBody>
                  <a:tcPr/>
                </a:tc>
                <a:extLst>
                  <a:ext uri="{0D108BD9-81ED-4DB2-BD59-A6C34878D82A}">
                    <a16:rowId xmlns:a16="http://schemas.microsoft.com/office/drawing/2014/main" val="10000"/>
                  </a:ext>
                </a:extLst>
              </a:tr>
              <a:tr h="741137">
                <a:tc>
                  <a:txBody>
                    <a:bodyPr/>
                    <a:lstStyle/>
                    <a:p>
                      <a:r>
                        <a:rPr lang="it-IT" i="0" dirty="0"/>
                        <a:t>TUTTE LE SEZIONI</a:t>
                      </a:r>
                    </a:p>
                  </a:txBody>
                  <a:tcPr/>
                </a:tc>
                <a:tc>
                  <a:txBody>
                    <a:bodyPr/>
                    <a:lstStyle/>
                    <a:p>
                      <a:r>
                        <a:rPr lang="it-IT" dirty="0"/>
                        <a:t>USCITE SUL TERRITORIO</a:t>
                      </a:r>
                    </a:p>
                  </a:txBody>
                  <a:tcPr/>
                </a:tc>
                <a:tc>
                  <a:txBody>
                    <a:bodyPr/>
                    <a:lstStyle/>
                    <a:p>
                      <a:r>
                        <a:rPr lang="it-IT" dirty="0"/>
                        <a:t>DA CALENDARIZZARE</a:t>
                      </a:r>
                    </a:p>
                  </a:txBody>
                  <a:tcPr/>
                </a:tc>
                <a:extLst>
                  <a:ext uri="{0D108BD9-81ED-4DB2-BD59-A6C34878D82A}">
                    <a16:rowId xmlns:a16="http://schemas.microsoft.com/office/drawing/2014/main" val="10001"/>
                  </a:ext>
                </a:extLst>
              </a:tr>
              <a:tr h="741137">
                <a:tc>
                  <a:txBody>
                    <a:bodyPr/>
                    <a:lstStyle/>
                    <a:p>
                      <a:r>
                        <a:rPr lang="it-IT" dirty="0"/>
                        <a:t>TUTTE LE SEZIONI</a:t>
                      </a:r>
                    </a:p>
                  </a:txBody>
                  <a:tcPr/>
                </a:tc>
                <a:tc>
                  <a:txBody>
                    <a:bodyPr/>
                    <a:lstStyle/>
                    <a:p>
                      <a:r>
                        <a:rPr lang="it-IT" dirty="0"/>
                        <a:t>SPETTACOLO A SCUOLA</a:t>
                      </a:r>
                    </a:p>
                  </a:txBody>
                  <a:tcPr/>
                </a:tc>
                <a:tc>
                  <a:txBody>
                    <a:bodyPr/>
                    <a:lstStyle/>
                    <a:p>
                      <a:r>
                        <a:rPr lang="it-IT" dirty="0"/>
                        <a:t>CARNEVALE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150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16632"/>
            <a:ext cx="8712968" cy="369332"/>
          </a:xfrm>
          <a:prstGeom prst="rect">
            <a:avLst/>
          </a:prstGeom>
          <a:noFill/>
        </p:spPr>
        <p:txBody>
          <a:bodyPr wrap="square" rtlCol="0">
            <a:spAutoFit/>
          </a:bodyPr>
          <a:lstStyle/>
          <a:p>
            <a:pPr algn="ctr"/>
            <a:r>
              <a:rPr lang="it-IT" b="1" dirty="0">
                <a:latin typeface="Comic Sans MS" panose="030F0702030302020204" pitchFamily="66" charset="0"/>
              </a:rPr>
              <a:t>USCITE DIDATTICHE E VIAGGI D’ISTRUZIONE SCUOLA PRIMARIA</a:t>
            </a:r>
          </a:p>
        </p:txBody>
      </p:sp>
      <p:graphicFrame>
        <p:nvGraphicFramePr>
          <p:cNvPr id="4" name="Tabella 3"/>
          <p:cNvGraphicFramePr>
            <a:graphicFrameLocks noGrp="1"/>
          </p:cNvGraphicFramePr>
          <p:nvPr>
            <p:extLst>
              <p:ext uri="{D42A27DB-BD31-4B8C-83A1-F6EECF244321}">
                <p14:modId xmlns:p14="http://schemas.microsoft.com/office/powerpoint/2010/main" val="2835827731"/>
              </p:ext>
            </p:extLst>
          </p:nvPr>
        </p:nvGraphicFramePr>
        <p:xfrm>
          <a:off x="137280" y="499897"/>
          <a:ext cx="8971224" cy="4643235"/>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2220328">
                  <a:extLst>
                    <a:ext uri="{9D8B030D-6E8A-4147-A177-3AD203B41FA5}">
                      <a16:colId xmlns:a16="http://schemas.microsoft.com/office/drawing/2014/main" val="20002"/>
                    </a:ext>
                  </a:extLst>
                </a:gridCol>
                <a:gridCol w="1998368">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833235">
                <a:tc>
                  <a:txBody>
                    <a:bodyPr/>
                    <a:lstStyle/>
                    <a:p>
                      <a:pPr algn="ctr"/>
                      <a:endParaRPr lang="it-IT" dirty="0"/>
                    </a:p>
                  </a:txBody>
                  <a:tcPr/>
                </a:tc>
                <a:tc>
                  <a:txBody>
                    <a:bodyPr/>
                    <a:lstStyle/>
                    <a:p>
                      <a:pPr algn="ctr"/>
                      <a:r>
                        <a:rPr lang="it-IT" dirty="0"/>
                        <a:t>CLASSI COINVOLTE</a:t>
                      </a:r>
                    </a:p>
                  </a:txBody>
                  <a:tcPr/>
                </a:tc>
                <a:tc>
                  <a:txBody>
                    <a:bodyPr/>
                    <a:lstStyle/>
                    <a:p>
                      <a:pPr algn="ctr"/>
                      <a:r>
                        <a:rPr lang="it-IT" dirty="0"/>
                        <a:t>DESTINAZIONE</a:t>
                      </a:r>
                    </a:p>
                  </a:txBody>
                  <a:tcPr/>
                </a:tc>
                <a:tc>
                  <a:txBody>
                    <a:bodyPr/>
                    <a:lstStyle/>
                    <a:p>
                      <a:pPr algn="ctr"/>
                      <a:r>
                        <a:rPr lang="it-IT" dirty="0"/>
                        <a:t>PERIODO</a:t>
                      </a:r>
                    </a:p>
                  </a:txBody>
                  <a:tcPr/>
                </a:tc>
                <a:tc>
                  <a:txBody>
                    <a:bodyPr/>
                    <a:lstStyle/>
                    <a:p>
                      <a:pPr algn="ctr"/>
                      <a:r>
                        <a:rPr lang="it-IT" sz="1600" dirty="0"/>
                        <a:t>ACCOMPAGNATORI</a:t>
                      </a:r>
                    </a:p>
                  </a:txBody>
                  <a:tcPr/>
                </a:tc>
                <a:extLst>
                  <a:ext uri="{0D108BD9-81ED-4DB2-BD59-A6C34878D82A}">
                    <a16:rowId xmlns:a16="http://schemas.microsoft.com/office/drawing/2014/main" val="10000"/>
                  </a:ext>
                </a:extLst>
              </a:tr>
              <a:tr h="833235">
                <a:tc>
                  <a:txBody>
                    <a:bodyPr/>
                    <a:lstStyle/>
                    <a:p>
                      <a:pPr rtl="0" fontAlgn="t">
                        <a:spcBef>
                          <a:spcPts val="0"/>
                        </a:spcBef>
                        <a:spcAft>
                          <a:spcPts val="0"/>
                        </a:spcAft>
                      </a:pPr>
                      <a:r>
                        <a:rPr lang="it-IT" sz="1400" b="0" i="0" u="none" strike="noStrike" dirty="0">
                          <a:solidFill>
                            <a:srgbClr val="000000"/>
                          </a:solidFill>
                          <a:effectLst/>
                          <a:latin typeface="+mn-lt"/>
                        </a:rPr>
                        <a:t>CLASSI PRIME</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IA-IB-IE</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Teatro San Vito/Roma</a:t>
                      </a:r>
                      <a:endParaRPr lang="it-IT" sz="1400" dirty="0">
                        <a:effectLst/>
                        <a:latin typeface="+mn-lt"/>
                      </a:endParaRPr>
                    </a:p>
                    <a:p>
                      <a:pPr rtl="0" fontAlgn="t">
                        <a:spcBef>
                          <a:spcPts val="0"/>
                        </a:spcBef>
                        <a:spcAft>
                          <a:spcPts val="0"/>
                        </a:spcAft>
                      </a:pPr>
                      <a:br>
                        <a:rPr lang="it-IT" sz="1400" dirty="0">
                          <a:effectLst/>
                          <a:latin typeface="+mn-lt"/>
                        </a:rPr>
                      </a:br>
                      <a:endParaRPr lang="it-IT" sz="1400" dirty="0">
                        <a:effectLst/>
                        <a:latin typeface="+mn-lt"/>
                      </a:endParaRPr>
                    </a:p>
                    <a:p>
                      <a:pPr rtl="0" fontAlgn="t">
                        <a:spcBef>
                          <a:spcPts val="0"/>
                        </a:spcBef>
                        <a:spcAft>
                          <a:spcPts val="0"/>
                        </a:spcAft>
                      </a:pPr>
                      <a:r>
                        <a:rPr lang="it-IT" sz="1400" b="0" i="0" u="none" strike="noStrike" dirty="0">
                          <a:solidFill>
                            <a:srgbClr val="000000"/>
                          </a:solidFill>
                          <a:effectLst/>
                          <a:latin typeface="+mn-lt"/>
                        </a:rPr>
                        <a:t>Uscite sul territorio </a:t>
                      </a:r>
                      <a:endParaRPr lang="it-IT" sz="1400" dirty="0">
                        <a:effectLst/>
                        <a:latin typeface="+mn-lt"/>
                      </a:endParaRPr>
                    </a:p>
                    <a:p>
                      <a:pPr rtl="0" fontAlgn="t">
                        <a:spcBef>
                          <a:spcPts val="0"/>
                        </a:spcBef>
                        <a:spcAft>
                          <a:spcPts val="0"/>
                        </a:spcAft>
                      </a:pPr>
                      <a:br>
                        <a:rPr lang="it-IT" sz="1400" dirty="0">
                          <a:effectLst/>
                          <a:latin typeface="+mn-lt"/>
                        </a:rPr>
                      </a:br>
                      <a:br>
                        <a:rPr lang="it-IT" sz="1400" dirty="0">
                          <a:effectLst/>
                          <a:latin typeface="+mn-lt"/>
                        </a:rPr>
                      </a:br>
                      <a:r>
                        <a:rPr lang="it-IT" sz="1400" b="0" i="0" u="none" strike="noStrike" dirty="0">
                          <a:solidFill>
                            <a:srgbClr val="000000"/>
                          </a:solidFill>
                          <a:effectLst/>
                          <a:latin typeface="+mn-lt"/>
                        </a:rPr>
                        <a:t>Fattoria Didattica (Destinazione da definire).</a:t>
                      </a:r>
                      <a:endParaRPr lang="it-IT" sz="1400" dirty="0">
                        <a:effectLst/>
                        <a:latin typeface="+mn-lt"/>
                      </a:endParaRPr>
                    </a:p>
                    <a:p>
                      <a:pPr rtl="0" fontAlgn="t">
                        <a:spcBef>
                          <a:spcPts val="0"/>
                        </a:spcBef>
                        <a:spcAft>
                          <a:spcPts val="0"/>
                        </a:spcAft>
                      </a:pP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Antecedente le vacanze di Natale</a:t>
                      </a:r>
                      <a:endParaRPr lang="it-IT" sz="1400" dirty="0">
                        <a:effectLst/>
                        <a:latin typeface="+mn-lt"/>
                      </a:endParaRPr>
                    </a:p>
                    <a:p>
                      <a:pPr rtl="0" fontAlgn="t">
                        <a:spcBef>
                          <a:spcPts val="0"/>
                        </a:spcBef>
                        <a:spcAft>
                          <a:spcPts val="0"/>
                        </a:spcAft>
                      </a:pPr>
                      <a:endParaRPr lang="it-IT" sz="1400" b="0" i="0" u="none" strike="noStrike" dirty="0">
                        <a:solidFill>
                          <a:srgbClr val="000000"/>
                        </a:solidFill>
                        <a:effectLst/>
                        <a:latin typeface="+mn-lt"/>
                      </a:endParaRPr>
                    </a:p>
                    <a:p>
                      <a:pPr rtl="0" fontAlgn="t">
                        <a:spcBef>
                          <a:spcPts val="0"/>
                        </a:spcBef>
                        <a:spcAft>
                          <a:spcPts val="0"/>
                        </a:spcAft>
                      </a:pPr>
                      <a:br>
                        <a:rPr lang="it-IT" sz="1400" dirty="0">
                          <a:effectLst/>
                          <a:latin typeface="+mn-lt"/>
                        </a:rPr>
                      </a:br>
                      <a:endParaRPr lang="it-IT" sz="1400" dirty="0">
                        <a:effectLst/>
                        <a:latin typeface="+mn-lt"/>
                      </a:endParaRPr>
                    </a:p>
                    <a:p>
                      <a:pPr rtl="0" fontAlgn="t">
                        <a:spcBef>
                          <a:spcPts val="0"/>
                        </a:spcBef>
                        <a:spcAft>
                          <a:spcPts val="0"/>
                        </a:spcAft>
                      </a:pPr>
                      <a:endParaRPr lang="it-IT" sz="1400" b="0" i="0" u="none" strike="noStrike" dirty="0">
                        <a:solidFill>
                          <a:srgbClr val="000000"/>
                        </a:solidFill>
                        <a:effectLst/>
                        <a:latin typeface="+mn-lt"/>
                      </a:endParaRPr>
                    </a:p>
                    <a:p>
                      <a:pPr rtl="0" fontAlgn="t">
                        <a:spcBef>
                          <a:spcPts val="0"/>
                        </a:spcBef>
                        <a:spcAft>
                          <a:spcPts val="0"/>
                        </a:spcAft>
                      </a:pPr>
                      <a:r>
                        <a:rPr lang="it-IT" sz="1400" b="0" i="0" u="none" strike="noStrike" dirty="0">
                          <a:solidFill>
                            <a:srgbClr val="000000"/>
                          </a:solidFill>
                          <a:effectLst/>
                          <a:latin typeface="+mn-lt"/>
                        </a:rPr>
                        <a:t>Aprile/Maggio</a:t>
                      </a:r>
                      <a:endParaRPr lang="it-IT" sz="1400" dirty="0">
                        <a:effectLst/>
                        <a:latin typeface="+mn-lt"/>
                      </a:endParaRPr>
                    </a:p>
                  </a:txBody>
                  <a:tcPr marL="68580" marR="68580"/>
                </a:tc>
                <a:tc>
                  <a:txBody>
                    <a:bodyPr/>
                    <a:lstStyle/>
                    <a:p>
                      <a:pPr rtl="0" fontAlgn="t">
                        <a:spcBef>
                          <a:spcPts val="0"/>
                        </a:spcBef>
                        <a:spcAft>
                          <a:spcPts val="0"/>
                        </a:spcAft>
                      </a:pPr>
                      <a:br>
                        <a:rPr lang="pt-BR" sz="1400" dirty="0">
                          <a:effectLst/>
                          <a:latin typeface="+mn-lt"/>
                        </a:rPr>
                      </a:br>
                      <a:br>
                        <a:rPr lang="pt-BR" sz="1400" dirty="0">
                          <a:effectLst/>
                          <a:latin typeface="+mn-lt"/>
                        </a:rPr>
                      </a:br>
                      <a:br>
                        <a:rPr lang="pt-BR" sz="1400" dirty="0">
                          <a:effectLst/>
                          <a:latin typeface="+mn-lt"/>
                        </a:rPr>
                      </a:br>
                      <a:br>
                        <a:rPr lang="pt-BR" sz="1400" dirty="0">
                          <a:effectLst/>
                          <a:latin typeface="+mn-lt"/>
                        </a:rPr>
                      </a:br>
                      <a:br>
                        <a:rPr lang="pt-BR" sz="1400" dirty="0">
                          <a:effectLst/>
                          <a:latin typeface="+mn-lt"/>
                        </a:rPr>
                      </a:br>
                      <a:r>
                        <a:rPr lang="pt-BR" sz="1400" b="0" i="0" u="none" strike="noStrike" dirty="0">
                          <a:solidFill>
                            <a:srgbClr val="000000"/>
                          </a:solidFill>
                          <a:effectLst/>
                          <a:latin typeface="+mn-lt"/>
                        </a:rPr>
                        <a:t>IA: 4</a:t>
                      </a:r>
                      <a:endParaRPr lang="pt-BR" sz="1400" dirty="0">
                        <a:effectLst/>
                        <a:latin typeface="+mn-lt"/>
                      </a:endParaRPr>
                    </a:p>
                    <a:p>
                      <a:pPr rtl="0" fontAlgn="t">
                        <a:spcBef>
                          <a:spcPts val="0"/>
                        </a:spcBef>
                        <a:spcAft>
                          <a:spcPts val="0"/>
                        </a:spcAft>
                      </a:pPr>
                      <a:r>
                        <a:rPr lang="pt-BR" sz="1400" b="0" i="0" u="none" strike="noStrike" dirty="0">
                          <a:solidFill>
                            <a:srgbClr val="000000"/>
                          </a:solidFill>
                          <a:effectLst/>
                          <a:latin typeface="+mn-lt"/>
                        </a:rPr>
                        <a:t>IB: 3</a:t>
                      </a:r>
                      <a:endParaRPr lang="pt-BR" sz="1400" dirty="0">
                        <a:effectLst/>
                        <a:latin typeface="+mn-lt"/>
                      </a:endParaRPr>
                    </a:p>
                    <a:p>
                      <a:pPr rtl="0" fontAlgn="t">
                        <a:spcBef>
                          <a:spcPts val="0"/>
                        </a:spcBef>
                        <a:spcAft>
                          <a:spcPts val="0"/>
                        </a:spcAft>
                      </a:pPr>
                      <a:r>
                        <a:rPr lang="pt-BR" sz="1400" b="0" i="0" u="none" strike="noStrike" dirty="0">
                          <a:solidFill>
                            <a:srgbClr val="000000"/>
                          </a:solidFill>
                          <a:effectLst/>
                          <a:latin typeface="+mn-lt"/>
                        </a:rPr>
                        <a:t>I E: 3</a:t>
                      </a:r>
                      <a:endParaRPr lang="pt-BR" sz="1400" dirty="0">
                        <a:effectLst/>
                        <a:latin typeface="+mn-lt"/>
                      </a:endParaRPr>
                    </a:p>
                    <a:p>
                      <a:pPr rtl="0" fontAlgn="t">
                        <a:spcBef>
                          <a:spcPts val="0"/>
                        </a:spcBef>
                        <a:spcAft>
                          <a:spcPts val="0"/>
                        </a:spcAft>
                      </a:pPr>
                      <a:endParaRPr lang="pt-BR" sz="1400" dirty="0">
                        <a:effectLst/>
                        <a:latin typeface="+mn-lt"/>
                      </a:endParaRPr>
                    </a:p>
                  </a:txBody>
                  <a:tcPr marL="68580" marR="68580"/>
                </a:tc>
                <a:extLst>
                  <a:ext uri="{0D108BD9-81ED-4DB2-BD59-A6C34878D82A}">
                    <a16:rowId xmlns:a16="http://schemas.microsoft.com/office/drawing/2014/main" val="10001"/>
                  </a:ext>
                </a:extLst>
              </a:tr>
              <a:tr h="833235">
                <a:tc>
                  <a:txBody>
                    <a:bodyPr/>
                    <a:lstStyle/>
                    <a:p>
                      <a:pPr rtl="0" fontAlgn="t">
                        <a:spcBef>
                          <a:spcPts val="0"/>
                        </a:spcBef>
                        <a:spcAft>
                          <a:spcPts val="0"/>
                        </a:spcAft>
                      </a:pPr>
                      <a:r>
                        <a:rPr lang="it-IT" sz="1400" b="0" i="0" u="none" strike="noStrike" dirty="0">
                          <a:solidFill>
                            <a:srgbClr val="000000"/>
                          </a:solidFill>
                          <a:effectLst/>
                          <a:latin typeface="+mn-lt"/>
                        </a:rPr>
                        <a:t>CLASSI SECONDE</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IIA-IIB-IIE- I/IIF</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Teatro San Vito/Roma</a:t>
                      </a:r>
                      <a:endParaRPr lang="it-IT" sz="1400" dirty="0">
                        <a:effectLst/>
                        <a:latin typeface="+mn-lt"/>
                      </a:endParaRPr>
                    </a:p>
                    <a:p>
                      <a:pPr rtl="0" fontAlgn="t">
                        <a:spcBef>
                          <a:spcPts val="0"/>
                        </a:spcBef>
                        <a:spcAft>
                          <a:spcPts val="0"/>
                        </a:spcAft>
                      </a:pPr>
                      <a:br>
                        <a:rPr lang="it-IT" sz="1400" dirty="0">
                          <a:effectLst/>
                          <a:latin typeface="+mn-lt"/>
                        </a:rPr>
                      </a:br>
                      <a:br>
                        <a:rPr lang="it-IT" sz="1400" dirty="0">
                          <a:effectLst/>
                          <a:latin typeface="+mn-lt"/>
                        </a:rPr>
                      </a:br>
                      <a:r>
                        <a:rPr lang="it-IT" sz="1400" b="0" i="0" u="none" strike="noStrike" dirty="0">
                          <a:solidFill>
                            <a:srgbClr val="000000"/>
                          </a:solidFill>
                          <a:effectLst/>
                          <a:latin typeface="+mn-lt"/>
                        </a:rPr>
                        <a:t>Uscite sul territorio </a:t>
                      </a:r>
                      <a:endParaRPr lang="it-IT" sz="1400" dirty="0">
                        <a:effectLst/>
                        <a:latin typeface="+mn-lt"/>
                      </a:endParaRPr>
                    </a:p>
                    <a:p>
                      <a:pPr rtl="0" fontAlgn="t">
                        <a:spcBef>
                          <a:spcPts val="0"/>
                        </a:spcBef>
                        <a:spcAft>
                          <a:spcPts val="0"/>
                        </a:spcAft>
                      </a:pPr>
                      <a:br>
                        <a:rPr lang="it-IT" sz="1400" dirty="0">
                          <a:effectLst/>
                          <a:latin typeface="+mn-lt"/>
                        </a:rPr>
                      </a:br>
                      <a:r>
                        <a:rPr lang="it-IT" sz="1400" b="0" i="0" u="none" strike="noStrike" dirty="0">
                          <a:solidFill>
                            <a:srgbClr val="000000"/>
                          </a:solidFill>
                          <a:effectLst/>
                          <a:latin typeface="+mn-lt"/>
                        </a:rPr>
                        <a:t>Fantastico Mondo del Fantastico (Castello di Lunghezza).</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Antecedente le vacanze di Natale</a:t>
                      </a:r>
                      <a:endParaRPr lang="it-IT" sz="1400" dirty="0">
                        <a:effectLst/>
                        <a:latin typeface="+mn-lt"/>
                      </a:endParaRPr>
                    </a:p>
                    <a:p>
                      <a:pPr rtl="0" fontAlgn="t">
                        <a:spcBef>
                          <a:spcPts val="0"/>
                        </a:spcBef>
                        <a:spcAft>
                          <a:spcPts val="0"/>
                        </a:spcAft>
                      </a:pPr>
                      <a:br>
                        <a:rPr lang="it-IT" sz="1400" dirty="0">
                          <a:effectLst/>
                          <a:latin typeface="+mn-lt"/>
                        </a:rPr>
                      </a:br>
                      <a:br>
                        <a:rPr lang="it-IT" sz="1400" dirty="0">
                          <a:effectLst/>
                          <a:latin typeface="+mn-lt"/>
                        </a:rPr>
                      </a:br>
                      <a:br>
                        <a:rPr lang="it-IT" sz="1400" dirty="0">
                          <a:effectLst/>
                          <a:latin typeface="+mn-lt"/>
                        </a:rPr>
                      </a:br>
                      <a:r>
                        <a:rPr lang="it-IT" sz="1400" b="0" i="0" u="none" strike="noStrike" dirty="0">
                          <a:solidFill>
                            <a:srgbClr val="000000"/>
                          </a:solidFill>
                          <a:effectLst/>
                          <a:latin typeface="+mn-lt"/>
                        </a:rPr>
                        <a:t>Seconda metà di maggio</a:t>
                      </a:r>
                      <a:endParaRPr lang="it-IT" sz="1400" dirty="0">
                        <a:effectLst/>
                        <a:latin typeface="+mn-lt"/>
                      </a:endParaRPr>
                    </a:p>
                  </a:txBody>
                  <a:tcPr marL="68580" marR="68580"/>
                </a:tc>
                <a:tc>
                  <a:txBody>
                    <a:bodyPr/>
                    <a:lstStyle/>
                    <a:p>
                      <a:pPr rtl="0" fontAlgn="t">
                        <a:spcBef>
                          <a:spcPts val="0"/>
                        </a:spcBef>
                        <a:spcAft>
                          <a:spcPts val="0"/>
                        </a:spcAft>
                      </a:pPr>
                      <a:br>
                        <a:rPr lang="it-IT" sz="1400" dirty="0">
                          <a:effectLst/>
                          <a:latin typeface="+mn-lt"/>
                        </a:rPr>
                      </a:br>
                      <a:br>
                        <a:rPr lang="it-IT" sz="1400" dirty="0">
                          <a:effectLst/>
                          <a:latin typeface="+mn-lt"/>
                        </a:rPr>
                      </a:br>
                      <a:br>
                        <a:rPr lang="it-IT" sz="1400" dirty="0">
                          <a:effectLst/>
                          <a:latin typeface="+mn-lt"/>
                        </a:rPr>
                      </a:br>
                      <a:br>
                        <a:rPr lang="it-IT" sz="1400" dirty="0">
                          <a:effectLst/>
                          <a:latin typeface="+mn-lt"/>
                        </a:rPr>
                      </a:br>
                      <a:r>
                        <a:rPr lang="it-IT" sz="1400" b="0" i="0" u="none" strike="noStrike" dirty="0">
                          <a:solidFill>
                            <a:srgbClr val="000000"/>
                          </a:solidFill>
                          <a:effectLst/>
                          <a:latin typeface="+mn-lt"/>
                        </a:rPr>
                        <a:t>IIA: 5</a:t>
                      </a:r>
                      <a:endParaRPr lang="it-IT" sz="1400" dirty="0">
                        <a:effectLst/>
                        <a:latin typeface="+mn-lt"/>
                      </a:endParaRPr>
                    </a:p>
                    <a:p>
                      <a:pPr rtl="0" fontAlgn="t">
                        <a:spcBef>
                          <a:spcPts val="0"/>
                        </a:spcBef>
                        <a:spcAft>
                          <a:spcPts val="0"/>
                        </a:spcAft>
                      </a:pPr>
                      <a:r>
                        <a:rPr lang="it-IT" sz="1400" b="0" i="0" u="none" strike="noStrike" dirty="0">
                          <a:solidFill>
                            <a:srgbClr val="000000"/>
                          </a:solidFill>
                          <a:effectLst/>
                          <a:latin typeface="+mn-lt"/>
                        </a:rPr>
                        <a:t>IIB: 4</a:t>
                      </a:r>
                      <a:endParaRPr lang="it-IT" sz="1400" dirty="0">
                        <a:effectLst/>
                        <a:latin typeface="+mn-lt"/>
                      </a:endParaRPr>
                    </a:p>
                    <a:p>
                      <a:pPr rtl="0" fontAlgn="t">
                        <a:spcBef>
                          <a:spcPts val="0"/>
                        </a:spcBef>
                        <a:spcAft>
                          <a:spcPts val="0"/>
                        </a:spcAft>
                      </a:pPr>
                      <a:r>
                        <a:rPr lang="it-IT" sz="1400" b="0" i="0" u="none" strike="noStrike" dirty="0">
                          <a:solidFill>
                            <a:srgbClr val="000000"/>
                          </a:solidFill>
                          <a:effectLst/>
                          <a:latin typeface="+mn-lt"/>
                        </a:rPr>
                        <a:t>II E:3</a:t>
                      </a:r>
                      <a:endParaRPr lang="it-IT" sz="1400" dirty="0">
                        <a:effectLst/>
                        <a:latin typeface="+mn-lt"/>
                      </a:endParaRPr>
                    </a:p>
                    <a:p>
                      <a:pPr rtl="0" fontAlgn="t">
                        <a:spcBef>
                          <a:spcPts val="0"/>
                        </a:spcBef>
                        <a:spcAft>
                          <a:spcPts val="0"/>
                        </a:spcAft>
                      </a:pPr>
                      <a:r>
                        <a:rPr lang="it-IT" sz="1400" b="0" i="0" u="none" strike="noStrike" dirty="0">
                          <a:solidFill>
                            <a:srgbClr val="000000"/>
                          </a:solidFill>
                          <a:effectLst/>
                          <a:latin typeface="+mn-lt"/>
                        </a:rPr>
                        <a:t>I-IIF:3</a:t>
                      </a:r>
                      <a:endParaRPr lang="it-IT" sz="1400" dirty="0">
                        <a:effectLst/>
                        <a:latin typeface="+mn-lt"/>
                      </a:endParaRPr>
                    </a:p>
                  </a:txBody>
                  <a:tcPr marL="68580" marR="685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6999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1161545892"/>
              </p:ext>
            </p:extLst>
          </p:nvPr>
        </p:nvGraphicFramePr>
        <p:xfrm>
          <a:off x="107504" y="116632"/>
          <a:ext cx="8971224" cy="5069955"/>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2220328">
                  <a:extLst>
                    <a:ext uri="{9D8B030D-6E8A-4147-A177-3AD203B41FA5}">
                      <a16:colId xmlns:a16="http://schemas.microsoft.com/office/drawing/2014/main" val="20002"/>
                    </a:ext>
                  </a:extLst>
                </a:gridCol>
                <a:gridCol w="2028144">
                  <a:extLst>
                    <a:ext uri="{9D8B030D-6E8A-4147-A177-3AD203B41FA5}">
                      <a16:colId xmlns:a16="http://schemas.microsoft.com/office/drawing/2014/main" val="20003"/>
                    </a:ext>
                  </a:extLst>
                </a:gridCol>
                <a:gridCol w="1842432">
                  <a:extLst>
                    <a:ext uri="{9D8B030D-6E8A-4147-A177-3AD203B41FA5}">
                      <a16:colId xmlns:a16="http://schemas.microsoft.com/office/drawing/2014/main" val="20004"/>
                    </a:ext>
                  </a:extLst>
                </a:gridCol>
              </a:tblGrid>
              <a:tr h="833235">
                <a:tc>
                  <a:txBody>
                    <a:bodyPr/>
                    <a:lstStyle/>
                    <a:p>
                      <a:pPr algn="ctr"/>
                      <a:endParaRPr lang="it-IT" dirty="0"/>
                    </a:p>
                  </a:txBody>
                  <a:tcPr/>
                </a:tc>
                <a:tc>
                  <a:txBody>
                    <a:bodyPr/>
                    <a:lstStyle/>
                    <a:p>
                      <a:pPr algn="ctr"/>
                      <a:r>
                        <a:rPr lang="it-IT" dirty="0"/>
                        <a:t>CLASSI COINVOLTE</a:t>
                      </a:r>
                    </a:p>
                  </a:txBody>
                  <a:tcPr/>
                </a:tc>
                <a:tc>
                  <a:txBody>
                    <a:bodyPr/>
                    <a:lstStyle/>
                    <a:p>
                      <a:pPr algn="ctr"/>
                      <a:r>
                        <a:rPr lang="it-IT" dirty="0"/>
                        <a:t>DESTINAZIONE</a:t>
                      </a:r>
                    </a:p>
                  </a:txBody>
                  <a:tcPr/>
                </a:tc>
                <a:tc>
                  <a:txBody>
                    <a:bodyPr/>
                    <a:lstStyle/>
                    <a:p>
                      <a:pPr algn="ctr"/>
                      <a:r>
                        <a:rPr lang="it-IT" dirty="0"/>
                        <a:t>PERIODO</a:t>
                      </a:r>
                    </a:p>
                  </a:txBody>
                  <a:tcPr/>
                </a:tc>
                <a:tc>
                  <a:txBody>
                    <a:bodyPr/>
                    <a:lstStyle/>
                    <a:p>
                      <a:pPr algn="ctr"/>
                      <a:r>
                        <a:rPr lang="it-IT" sz="1600" dirty="0"/>
                        <a:t>ACCOMPAGNATORI</a:t>
                      </a:r>
                    </a:p>
                  </a:txBody>
                  <a:tcPr/>
                </a:tc>
                <a:extLst>
                  <a:ext uri="{0D108BD9-81ED-4DB2-BD59-A6C34878D82A}">
                    <a16:rowId xmlns:a16="http://schemas.microsoft.com/office/drawing/2014/main" val="10000"/>
                  </a:ext>
                </a:extLst>
              </a:tr>
              <a:tr h="833235">
                <a:tc>
                  <a:txBody>
                    <a:bodyPr/>
                    <a:lstStyle/>
                    <a:p>
                      <a:pPr rtl="0" fontAlgn="t">
                        <a:spcBef>
                          <a:spcPts val="0"/>
                        </a:spcBef>
                        <a:spcAft>
                          <a:spcPts val="0"/>
                        </a:spcAft>
                      </a:pPr>
                      <a:r>
                        <a:rPr lang="it-IT" sz="1400" b="0" i="0" u="none" strike="noStrike" dirty="0">
                          <a:solidFill>
                            <a:srgbClr val="000000"/>
                          </a:solidFill>
                          <a:effectLst/>
                          <a:latin typeface="+mn-lt"/>
                        </a:rPr>
                        <a:t>CLASSI TERZE</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IIIA-IIIB-IIIE</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Teatro San Vito/Roma</a:t>
                      </a:r>
                      <a:endParaRPr lang="it-IT" sz="1400" dirty="0">
                        <a:effectLst/>
                        <a:latin typeface="+mn-lt"/>
                      </a:endParaRPr>
                    </a:p>
                    <a:p>
                      <a:pPr rtl="0" fontAlgn="t">
                        <a:spcBef>
                          <a:spcPts val="0"/>
                        </a:spcBef>
                        <a:spcAft>
                          <a:spcPts val="0"/>
                        </a:spcAft>
                      </a:pPr>
                      <a:br>
                        <a:rPr lang="it-IT" sz="1400" dirty="0">
                          <a:effectLst/>
                          <a:latin typeface="+mn-lt"/>
                        </a:rPr>
                      </a:br>
                      <a:endParaRPr lang="it-IT" sz="1400" dirty="0">
                        <a:effectLst/>
                        <a:latin typeface="+mn-lt"/>
                      </a:endParaRPr>
                    </a:p>
                    <a:p>
                      <a:pPr rtl="0" fontAlgn="t">
                        <a:spcBef>
                          <a:spcPts val="0"/>
                        </a:spcBef>
                        <a:spcAft>
                          <a:spcPts val="0"/>
                        </a:spcAft>
                      </a:pPr>
                      <a:r>
                        <a:rPr lang="it-IT" sz="1400" b="0" i="0" u="none" strike="noStrike" dirty="0">
                          <a:solidFill>
                            <a:srgbClr val="000000"/>
                          </a:solidFill>
                          <a:effectLst/>
                          <a:latin typeface="+mn-lt"/>
                        </a:rPr>
                        <a:t>Uscite sul territorio</a:t>
                      </a:r>
                      <a:endParaRPr lang="it-IT" sz="1400" dirty="0">
                        <a:effectLst/>
                        <a:latin typeface="+mn-lt"/>
                      </a:endParaRPr>
                    </a:p>
                    <a:p>
                      <a:pPr rtl="0" fontAlgn="t">
                        <a:spcBef>
                          <a:spcPts val="0"/>
                        </a:spcBef>
                        <a:spcAft>
                          <a:spcPts val="0"/>
                        </a:spcAft>
                      </a:pPr>
                      <a:br>
                        <a:rPr lang="it-IT" sz="1400" dirty="0">
                          <a:effectLst/>
                          <a:latin typeface="+mn-lt"/>
                        </a:rPr>
                      </a:br>
                      <a:endParaRPr lang="it-IT" sz="1400" dirty="0">
                        <a:effectLst/>
                        <a:latin typeface="+mn-lt"/>
                      </a:endParaRPr>
                    </a:p>
                    <a:p>
                      <a:pPr rtl="0" fontAlgn="t">
                        <a:spcBef>
                          <a:spcPts val="0"/>
                        </a:spcBef>
                        <a:spcAft>
                          <a:spcPts val="0"/>
                        </a:spcAft>
                      </a:pPr>
                      <a:r>
                        <a:rPr lang="it-IT" sz="1400" b="0" i="0" u="none" strike="noStrike" dirty="0">
                          <a:solidFill>
                            <a:srgbClr val="000000"/>
                          </a:solidFill>
                          <a:effectLst/>
                          <a:latin typeface="+mn-lt"/>
                        </a:rPr>
                        <a:t>Un mare da amare (Crescere insieme) </a:t>
                      </a:r>
                      <a:endParaRPr lang="it-IT" sz="1400" dirty="0">
                        <a:effectLst/>
                        <a:latin typeface="+mn-lt"/>
                      </a:endParaRPr>
                    </a:p>
                    <a:p>
                      <a:pPr rtl="0" fontAlgn="t">
                        <a:spcBef>
                          <a:spcPts val="0"/>
                        </a:spcBef>
                        <a:spcAft>
                          <a:spcPts val="0"/>
                        </a:spcAft>
                      </a:pPr>
                      <a:br>
                        <a:rPr lang="it-IT" sz="1400" dirty="0">
                          <a:effectLst/>
                          <a:latin typeface="+mn-lt"/>
                        </a:rPr>
                      </a:br>
                      <a:r>
                        <a:rPr lang="it-IT" sz="1400" b="0" i="0" u="none" strike="noStrike" dirty="0">
                          <a:solidFill>
                            <a:srgbClr val="000000"/>
                          </a:solidFill>
                          <a:effectLst/>
                          <a:latin typeface="+mn-lt"/>
                        </a:rPr>
                        <a:t>Fantastico Mondo del Fantastico (Castello di Lunghezza) IIIE</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Antecedente le vacanze di Natale</a:t>
                      </a:r>
                      <a:endParaRPr lang="it-IT" sz="1400" dirty="0">
                        <a:effectLst/>
                        <a:latin typeface="+mn-lt"/>
                      </a:endParaRPr>
                    </a:p>
                    <a:p>
                      <a:pPr rtl="0" fontAlgn="t">
                        <a:spcBef>
                          <a:spcPts val="0"/>
                        </a:spcBef>
                        <a:spcAft>
                          <a:spcPts val="0"/>
                        </a:spcAft>
                      </a:pPr>
                      <a:endParaRPr lang="it-IT" sz="1400" b="0" i="0" u="none" strike="noStrike" dirty="0">
                        <a:solidFill>
                          <a:schemeClr val="dk1"/>
                        </a:solidFill>
                        <a:effectLst/>
                        <a:latin typeface="+mn-lt"/>
                      </a:endParaRPr>
                    </a:p>
                    <a:p>
                      <a:pPr rtl="0" fontAlgn="t">
                        <a:spcBef>
                          <a:spcPts val="0"/>
                        </a:spcBef>
                        <a:spcAft>
                          <a:spcPts val="0"/>
                        </a:spcAft>
                      </a:pPr>
                      <a:endParaRPr lang="it-IT" sz="1400" dirty="0">
                        <a:effectLst/>
                        <a:latin typeface="+mn-lt"/>
                      </a:endParaRPr>
                    </a:p>
                    <a:p>
                      <a:pPr rtl="0" fontAlgn="t">
                        <a:spcBef>
                          <a:spcPts val="0"/>
                        </a:spcBef>
                        <a:spcAft>
                          <a:spcPts val="0"/>
                        </a:spcAft>
                      </a:pPr>
                      <a:br>
                        <a:rPr lang="it-IT" sz="1400" dirty="0">
                          <a:effectLst/>
                          <a:latin typeface="+mn-lt"/>
                        </a:rPr>
                      </a:br>
                      <a:endParaRPr lang="it-IT" sz="1400" dirty="0">
                        <a:effectLst/>
                        <a:latin typeface="+mn-lt"/>
                      </a:endParaRPr>
                    </a:p>
                    <a:p>
                      <a:pPr rtl="0" fontAlgn="t">
                        <a:spcBef>
                          <a:spcPts val="0"/>
                        </a:spcBef>
                        <a:spcAft>
                          <a:spcPts val="0"/>
                        </a:spcAft>
                      </a:pPr>
                      <a:r>
                        <a:rPr lang="it-IT" sz="1400" b="0" i="0" u="none" strike="noStrike" dirty="0">
                          <a:solidFill>
                            <a:srgbClr val="000000"/>
                          </a:solidFill>
                          <a:effectLst/>
                          <a:latin typeface="+mn-lt"/>
                        </a:rPr>
                        <a:t>Seconda metà di maggio</a:t>
                      </a:r>
                    </a:p>
                    <a:p>
                      <a:pPr rtl="0" fontAlgn="t">
                        <a:spcBef>
                          <a:spcPts val="0"/>
                        </a:spcBef>
                        <a:spcAft>
                          <a:spcPts val="0"/>
                        </a:spcAft>
                      </a:pPr>
                      <a:endParaRPr lang="it-IT" sz="1400" b="0" i="0" u="none" strike="noStrike" dirty="0">
                        <a:solidFill>
                          <a:srgbClr val="000000"/>
                        </a:solidFill>
                        <a:effectLst/>
                        <a:latin typeface="+mn-lt"/>
                      </a:endParaRPr>
                    </a:p>
                    <a:p>
                      <a:pPr rtl="0" fontAlgn="t">
                        <a:spcBef>
                          <a:spcPts val="0"/>
                        </a:spcBef>
                        <a:spcAft>
                          <a:spcPts val="0"/>
                        </a:spcAft>
                      </a:pPr>
                      <a:endParaRPr lang="it-IT" sz="1400" b="0" i="0" u="none" strike="noStrike" dirty="0">
                        <a:solidFill>
                          <a:srgbClr val="000000"/>
                        </a:solidFill>
                        <a:effectLst/>
                        <a:latin typeface="+mn-lt"/>
                      </a:endParaRPr>
                    </a:p>
                    <a:p>
                      <a:pPr rtl="0" fontAlgn="t">
                        <a:spcBef>
                          <a:spcPts val="0"/>
                        </a:spcBef>
                        <a:spcAft>
                          <a:spcPts val="0"/>
                        </a:spcAft>
                      </a:pPr>
                      <a:r>
                        <a:rPr lang="it-IT" sz="1400" b="0" i="0" u="none" strike="noStrike" dirty="0">
                          <a:solidFill>
                            <a:srgbClr val="000000"/>
                          </a:solidFill>
                          <a:effectLst/>
                          <a:latin typeface="+mn-lt"/>
                        </a:rPr>
                        <a:t>Seconda metà di maggio</a:t>
                      </a:r>
                      <a:endParaRPr lang="it-IT" sz="1400" dirty="0">
                        <a:effectLst/>
                        <a:latin typeface="+mn-lt"/>
                      </a:endParaRPr>
                    </a:p>
                  </a:txBody>
                  <a:tcPr marL="68580" marR="68580"/>
                </a:tc>
                <a:tc>
                  <a:txBody>
                    <a:bodyPr/>
                    <a:lstStyle/>
                    <a:p>
                      <a:pPr rtl="0">
                        <a:spcBef>
                          <a:spcPts val="0"/>
                        </a:spcBef>
                        <a:spcAft>
                          <a:spcPts val="0"/>
                        </a:spcAft>
                      </a:pPr>
                      <a:r>
                        <a:rPr lang="it-IT" sz="1400" b="0" i="0" u="none" strike="noStrike" dirty="0">
                          <a:solidFill>
                            <a:srgbClr val="000000"/>
                          </a:solidFill>
                          <a:effectLst/>
                          <a:latin typeface="+mn-lt"/>
                        </a:rPr>
                        <a:t>IIIA:</a:t>
                      </a:r>
                      <a:r>
                        <a:rPr lang="it-IT" sz="1400" b="0" i="0" u="none" strike="noStrike" baseline="0" dirty="0">
                          <a:solidFill>
                            <a:srgbClr val="000000"/>
                          </a:solidFill>
                          <a:effectLst/>
                          <a:latin typeface="+mn-lt"/>
                        </a:rPr>
                        <a:t> </a:t>
                      </a:r>
                      <a:r>
                        <a:rPr lang="it-IT" sz="1400" b="0" i="0" u="none" strike="noStrike" dirty="0">
                          <a:solidFill>
                            <a:srgbClr val="000000"/>
                          </a:solidFill>
                          <a:effectLst/>
                          <a:latin typeface="+mn-lt"/>
                        </a:rPr>
                        <a:t>3</a:t>
                      </a:r>
                      <a:endParaRPr lang="it-IT" sz="1400" b="0" dirty="0">
                        <a:effectLst/>
                        <a:latin typeface="+mn-lt"/>
                      </a:endParaRPr>
                    </a:p>
                    <a:p>
                      <a:pPr rtl="0">
                        <a:spcBef>
                          <a:spcPts val="0"/>
                        </a:spcBef>
                        <a:spcAft>
                          <a:spcPts val="0"/>
                        </a:spcAft>
                      </a:pPr>
                      <a:r>
                        <a:rPr lang="it-IT" sz="1400" b="0" i="0" u="none" strike="noStrike" dirty="0">
                          <a:solidFill>
                            <a:srgbClr val="000000"/>
                          </a:solidFill>
                          <a:effectLst/>
                          <a:latin typeface="+mn-lt"/>
                        </a:rPr>
                        <a:t>IIIB: 3</a:t>
                      </a:r>
                      <a:endParaRPr lang="it-IT" sz="1400" b="0" dirty="0">
                        <a:effectLst/>
                        <a:latin typeface="+mn-lt"/>
                      </a:endParaRPr>
                    </a:p>
                    <a:p>
                      <a:pPr rtl="0">
                        <a:spcBef>
                          <a:spcPts val="0"/>
                        </a:spcBef>
                        <a:spcAft>
                          <a:spcPts val="0"/>
                        </a:spcAft>
                      </a:pPr>
                      <a:r>
                        <a:rPr lang="it-IT" sz="1400" b="0" i="0" u="none" strike="noStrike" dirty="0">
                          <a:solidFill>
                            <a:srgbClr val="000000"/>
                          </a:solidFill>
                          <a:effectLst/>
                          <a:latin typeface="+mn-lt"/>
                        </a:rPr>
                        <a:t>IIIE: 2-3</a:t>
                      </a:r>
                      <a:endParaRPr lang="it-IT" sz="1400" b="0" dirty="0">
                        <a:effectLst/>
                        <a:latin typeface="+mn-lt"/>
                      </a:endParaRPr>
                    </a:p>
                    <a:p>
                      <a:br>
                        <a:rPr lang="it-IT" sz="1400" b="0" dirty="0">
                          <a:latin typeface="+mn-lt"/>
                        </a:rPr>
                      </a:br>
                      <a:br>
                        <a:rPr lang="pt-BR" sz="1400" dirty="0">
                          <a:effectLst/>
                          <a:latin typeface="+mn-lt"/>
                        </a:rPr>
                      </a:br>
                      <a:br>
                        <a:rPr lang="pt-BR" sz="1400" dirty="0">
                          <a:effectLst/>
                          <a:latin typeface="+mn-lt"/>
                        </a:rPr>
                      </a:br>
                      <a:br>
                        <a:rPr lang="pt-BR" sz="1400" dirty="0">
                          <a:effectLst/>
                          <a:latin typeface="+mn-lt"/>
                        </a:rPr>
                      </a:br>
                      <a:br>
                        <a:rPr lang="pt-BR" sz="1400" dirty="0">
                          <a:effectLst/>
                          <a:latin typeface="+mn-lt"/>
                        </a:rPr>
                      </a:br>
                      <a:br>
                        <a:rPr lang="pt-BR" sz="1400" dirty="0">
                          <a:effectLst/>
                          <a:latin typeface="+mn-lt"/>
                        </a:rPr>
                      </a:br>
                      <a:endParaRPr lang="pt-BR" sz="1400" dirty="0">
                        <a:effectLst/>
                        <a:latin typeface="+mn-lt"/>
                      </a:endParaRPr>
                    </a:p>
                  </a:txBody>
                  <a:tcPr marL="68580" marR="68580"/>
                </a:tc>
                <a:extLst>
                  <a:ext uri="{0D108BD9-81ED-4DB2-BD59-A6C34878D82A}">
                    <a16:rowId xmlns:a16="http://schemas.microsoft.com/office/drawing/2014/main" val="10001"/>
                  </a:ext>
                </a:extLst>
              </a:tr>
              <a:tr h="833235">
                <a:tc>
                  <a:txBody>
                    <a:bodyPr/>
                    <a:lstStyle/>
                    <a:p>
                      <a:pPr rtl="0" fontAlgn="t">
                        <a:spcBef>
                          <a:spcPts val="0"/>
                        </a:spcBef>
                        <a:spcAft>
                          <a:spcPts val="0"/>
                        </a:spcAft>
                      </a:pPr>
                      <a:r>
                        <a:rPr lang="it-IT" sz="1400" b="0" i="0" u="none" strike="noStrike" dirty="0">
                          <a:solidFill>
                            <a:srgbClr val="000000"/>
                          </a:solidFill>
                          <a:effectLst/>
                          <a:latin typeface="+mn-lt"/>
                        </a:rPr>
                        <a:t>CLASSI QUARTE</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IVA-IVB-IVE-IIIF</a:t>
                      </a:r>
                      <a:endParaRPr lang="it-IT" sz="1400" dirty="0">
                        <a:effectLst/>
                        <a:latin typeface="+mn-lt"/>
                      </a:endParaRPr>
                    </a:p>
                    <a:p>
                      <a:pPr rtl="0" fontAlgn="t">
                        <a:spcBef>
                          <a:spcPts val="0"/>
                        </a:spcBef>
                        <a:spcAft>
                          <a:spcPts val="0"/>
                        </a:spcAft>
                      </a:pPr>
                      <a:r>
                        <a:rPr lang="it-IT" sz="1400" b="0" i="0" u="none" strike="noStrike" dirty="0">
                          <a:solidFill>
                            <a:srgbClr val="000000"/>
                          </a:solidFill>
                          <a:effectLst/>
                          <a:latin typeface="+mn-lt"/>
                        </a:rPr>
                        <a:t>-IVF-VF</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Teatro San Vito/Roma</a:t>
                      </a:r>
                      <a:endParaRPr lang="it-IT" sz="1400" dirty="0">
                        <a:effectLst/>
                        <a:latin typeface="+mn-lt"/>
                      </a:endParaRPr>
                    </a:p>
                    <a:p>
                      <a:pPr rtl="0" fontAlgn="t">
                        <a:spcBef>
                          <a:spcPts val="0"/>
                        </a:spcBef>
                        <a:spcAft>
                          <a:spcPts val="0"/>
                        </a:spcAft>
                      </a:pPr>
                      <a:br>
                        <a:rPr lang="it-IT" sz="1400" dirty="0">
                          <a:effectLst/>
                          <a:latin typeface="+mn-lt"/>
                        </a:rPr>
                      </a:br>
                      <a:r>
                        <a:rPr lang="it-IT" sz="1400" b="0" i="0" u="none" strike="noStrike" dirty="0">
                          <a:solidFill>
                            <a:srgbClr val="000000"/>
                          </a:solidFill>
                          <a:effectLst/>
                          <a:latin typeface="+mn-lt"/>
                        </a:rPr>
                        <a:t>  </a:t>
                      </a:r>
                      <a:endParaRPr lang="it-IT" sz="1400" dirty="0">
                        <a:effectLst/>
                        <a:latin typeface="+mn-lt"/>
                      </a:endParaRPr>
                    </a:p>
                    <a:p>
                      <a:pPr rtl="0" fontAlgn="t">
                        <a:spcBef>
                          <a:spcPts val="0"/>
                        </a:spcBef>
                        <a:spcAft>
                          <a:spcPts val="0"/>
                        </a:spcAft>
                      </a:pPr>
                      <a:r>
                        <a:rPr lang="it-IT" sz="1400" b="0" i="0" u="none" strike="noStrike" dirty="0">
                          <a:solidFill>
                            <a:srgbClr val="000000"/>
                          </a:solidFill>
                          <a:effectLst/>
                          <a:latin typeface="+mn-lt"/>
                        </a:rPr>
                        <a:t>Uscite sul territorio</a:t>
                      </a:r>
                      <a:endParaRPr lang="it-IT" sz="1400" dirty="0">
                        <a:effectLst/>
                        <a:latin typeface="+mn-lt"/>
                      </a:endParaRPr>
                    </a:p>
                    <a:p>
                      <a:pPr rtl="0" fontAlgn="t">
                        <a:spcBef>
                          <a:spcPts val="0"/>
                        </a:spcBef>
                        <a:spcAft>
                          <a:spcPts val="0"/>
                        </a:spcAft>
                      </a:pPr>
                      <a:br>
                        <a:rPr lang="it-IT" sz="1400" dirty="0">
                          <a:effectLst/>
                          <a:latin typeface="+mn-lt"/>
                        </a:rPr>
                      </a:br>
                      <a:r>
                        <a:rPr lang="it-IT" sz="1400" b="0" i="0" u="none" strike="noStrike" dirty="0">
                          <a:solidFill>
                            <a:srgbClr val="000000"/>
                          </a:solidFill>
                          <a:effectLst/>
                          <a:latin typeface="+mn-lt"/>
                        </a:rPr>
                        <a:t>Lago di Bracciano/ Castello </a:t>
                      </a:r>
                      <a:r>
                        <a:rPr lang="it-IT" sz="1400" b="0" i="0" u="none" strike="noStrike" dirty="0" err="1">
                          <a:solidFill>
                            <a:srgbClr val="000000"/>
                          </a:solidFill>
                          <a:effectLst/>
                          <a:latin typeface="+mn-lt"/>
                        </a:rPr>
                        <a:t>Odescalchi</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Antecedente le vacanze di Natale</a:t>
                      </a:r>
                      <a:endParaRPr lang="it-IT" sz="1400" dirty="0">
                        <a:effectLst/>
                        <a:latin typeface="+mn-lt"/>
                      </a:endParaRPr>
                    </a:p>
                    <a:p>
                      <a:pPr rtl="0" fontAlgn="t">
                        <a:spcBef>
                          <a:spcPts val="0"/>
                        </a:spcBef>
                        <a:spcAft>
                          <a:spcPts val="0"/>
                        </a:spcAft>
                      </a:pPr>
                      <a:br>
                        <a:rPr lang="it-IT" sz="1400" dirty="0">
                          <a:effectLst/>
                          <a:latin typeface="+mn-lt"/>
                        </a:rPr>
                      </a:br>
                      <a:br>
                        <a:rPr lang="it-IT" sz="1400" dirty="0">
                          <a:effectLst/>
                          <a:latin typeface="+mn-lt"/>
                        </a:rPr>
                      </a:br>
                      <a:br>
                        <a:rPr lang="it-IT" sz="1400" dirty="0">
                          <a:effectLst/>
                          <a:latin typeface="+mn-lt"/>
                        </a:rPr>
                      </a:br>
                      <a:r>
                        <a:rPr lang="it-IT" sz="1400" b="0" i="0" u="none" strike="noStrike" dirty="0">
                          <a:solidFill>
                            <a:srgbClr val="000000"/>
                          </a:solidFill>
                          <a:effectLst/>
                          <a:latin typeface="+mn-lt"/>
                        </a:rPr>
                        <a:t>Aprile/Maggio</a:t>
                      </a:r>
                      <a:endParaRPr lang="it-IT" sz="1400" dirty="0">
                        <a:effectLst/>
                        <a:latin typeface="+mn-lt"/>
                      </a:endParaRPr>
                    </a:p>
                  </a:txBody>
                  <a:tcPr marL="68580" marR="68580"/>
                </a:tc>
                <a:tc>
                  <a:txBody>
                    <a:bodyPr/>
                    <a:lstStyle/>
                    <a:p>
                      <a:pPr rtl="0" fontAlgn="t">
                        <a:spcBef>
                          <a:spcPts val="0"/>
                        </a:spcBef>
                        <a:spcAft>
                          <a:spcPts val="0"/>
                        </a:spcAft>
                      </a:pPr>
                      <a:r>
                        <a:rPr lang="nn-NO" sz="1400" b="0" i="0" u="none" strike="noStrike" dirty="0">
                          <a:solidFill>
                            <a:srgbClr val="000000"/>
                          </a:solidFill>
                          <a:effectLst/>
                          <a:latin typeface="+mn-lt"/>
                        </a:rPr>
                        <a:t>IVA: 4</a:t>
                      </a:r>
                      <a:endParaRPr lang="nn-NO" sz="1400" dirty="0">
                        <a:effectLst/>
                        <a:latin typeface="+mn-lt"/>
                      </a:endParaRPr>
                    </a:p>
                    <a:p>
                      <a:pPr rtl="0" fontAlgn="t">
                        <a:spcBef>
                          <a:spcPts val="0"/>
                        </a:spcBef>
                        <a:spcAft>
                          <a:spcPts val="0"/>
                        </a:spcAft>
                      </a:pPr>
                      <a:r>
                        <a:rPr lang="nn-NO" sz="1400" b="0" i="0" u="none" strike="noStrike" dirty="0">
                          <a:solidFill>
                            <a:srgbClr val="000000"/>
                          </a:solidFill>
                          <a:effectLst/>
                          <a:latin typeface="+mn-lt"/>
                        </a:rPr>
                        <a:t>IVB: 4</a:t>
                      </a:r>
                      <a:endParaRPr lang="nn-NO" sz="1400" dirty="0">
                        <a:effectLst/>
                        <a:latin typeface="+mn-lt"/>
                      </a:endParaRPr>
                    </a:p>
                    <a:p>
                      <a:pPr rtl="0" fontAlgn="t">
                        <a:spcBef>
                          <a:spcPts val="0"/>
                        </a:spcBef>
                        <a:spcAft>
                          <a:spcPts val="0"/>
                        </a:spcAft>
                      </a:pPr>
                      <a:r>
                        <a:rPr lang="nn-NO" sz="1400" b="0" i="0" u="none" strike="noStrike" dirty="0">
                          <a:solidFill>
                            <a:srgbClr val="000000"/>
                          </a:solidFill>
                          <a:effectLst/>
                          <a:latin typeface="+mn-lt"/>
                        </a:rPr>
                        <a:t>IVE: 3</a:t>
                      </a:r>
                      <a:endParaRPr lang="nn-NO" sz="1400" dirty="0">
                        <a:effectLst/>
                        <a:latin typeface="+mn-lt"/>
                      </a:endParaRPr>
                    </a:p>
                    <a:p>
                      <a:pPr rtl="0" fontAlgn="t">
                        <a:spcBef>
                          <a:spcPts val="0"/>
                        </a:spcBef>
                        <a:spcAft>
                          <a:spcPts val="0"/>
                        </a:spcAft>
                      </a:pPr>
                      <a:r>
                        <a:rPr lang="nn-NO" sz="1400" b="0" i="0" u="none" strike="noStrike" dirty="0">
                          <a:solidFill>
                            <a:srgbClr val="000000"/>
                          </a:solidFill>
                          <a:effectLst/>
                          <a:latin typeface="+mn-lt"/>
                        </a:rPr>
                        <a:t>III/IV/VF: 2</a:t>
                      </a:r>
                      <a:endParaRPr lang="nn-NO" sz="1400" dirty="0">
                        <a:effectLst/>
                        <a:latin typeface="+mn-lt"/>
                      </a:endParaRPr>
                    </a:p>
                  </a:txBody>
                  <a:tcPr marL="68580" marR="685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38292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677694329"/>
              </p:ext>
            </p:extLst>
          </p:nvPr>
        </p:nvGraphicFramePr>
        <p:xfrm>
          <a:off x="107504" y="116632"/>
          <a:ext cx="8971224" cy="3058275"/>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2220328">
                  <a:extLst>
                    <a:ext uri="{9D8B030D-6E8A-4147-A177-3AD203B41FA5}">
                      <a16:colId xmlns:a16="http://schemas.microsoft.com/office/drawing/2014/main" val="20002"/>
                    </a:ext>
                  </a:extLst>
                </a:gridCol>
                <a:gridCol w="1998368">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833235">
                <a:tc>
                  <a:txBody>
                    <a:bodyPr/>
                    <a:lstStyle/>
                    <a:p>
                      <a:pPr algn="ctr"/>
                      <a:endParaRPr lang="it-IT" dirty="0"/>
                    </a:p>
                  </a:txBody>
                  <a:tcPr/>
                </a:tc>
                <a:tc>
                  <a:txBody>
                    <a:bodyPr/>
                    <a:lstStyle/>
                    <a:p>
                      <a:pPr algn="ctr"/>
                      <a:r>
                        <a:rPr lang="it-IT" dirty="0"/>
                        <a:t>CLASSI COINVOLTE</a:t>
                      </a:r>
                    </a:p>
                  </a:txBody>
                  <a:tcPr/>
                </a:tc>
                <a:tc>
                  <a:txBody>
                    <a:bodyPr/>
                    <a:lstStyle/>
                    <a:p>
                      <a:pPr algn="ctr"/>
                      <a:r>
                        <a:rPr lang="it-IT" dirty="0"/>
                        <a:t>DESTINAZIONE</a:t>
                      </a:r>
                    </a:p>
                  </a:txBody>
                  <a:tcPr/>
                </a:tc>
                <a:tc>
                  <a:txBody>
                    <a:bodyPr/>
                    <a:lstStyle/>
                    <a:p>
                      <a:pPr algn="ctr"/>
                      <a:r>
                        <a:rPr lang="it-IT" dirty="0"/>
                        <a:t>PERIODO</a:t>
                      </a:r>
                    </a:p>
                  </a:txBody>
                  <a:tcPr/>
                </a:tc>
                <a:tc>
                  <a:txBody>
                    <a:bodyPr/>
                    <a:lstStyle/>
                    <a:p>
                      <a:pPr algn="ctr"/>
                      <a:r>
                        <a:rPr lang="it-IT" sz="1600" dirty="0"/>
                        <a:t>ACCOMPAGNATORI</a:t>
                      </a:r>
                    </a:p>
                  </a:txBody>
                  <a:tcPr/>
                </a:tc>
                <a:extLst>
                  <a:ext uri="{0D108BD9-81ED-4DB2-BD59-A6C34878D82A}">
                    <a16:rowId xmlns:a16="http://schemas.microsoft.com/office/drawing/2014/main" val="10000"/>
                  </a:ext>
                </a:extLst>
              </a:tr>
              <a:tr h="833235">
                <a:tc>
                  <a:txBody>
                    <a:bodyPr/>
                    <a:lstStyle/>
                    <a:p>
                      <a:pPr rtl="0" fontAlgn="t">
                        <a:spcBef>
                          <a:spcPts val="0"/>
                        </a:spcBef>
                        <a:spcAft>
                          <a:spcPts val="0"/>
                        </a:spcAft>
                      </a:pPr>
                      <a:r>
                        <a:rPr lang="it-IT" sz="1400" b="0" i="0" u="none" strike="noStrike" dirty="0">
                          <a:solidFill>
                            <a:srgbClr val="000000"/>
                          </a:solidFill>
                          <a:effectLst/>
                          <a:latin typeface="+mn-lt"/>
                        </a:rPr>
                        <a:t>CLASSI QUINTE</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a:solidFill>
                            <a:srgbClr val="000000"/>
                          </a:solidFill>
                          <a:effectLst/>
                          <a:latin typeface="+mn-lt"/>
                        </a:rPr>
                        <a:t>VA-VB-VE</a:t>
                      </a:r>
                      <a:endParaRPr lang="it-IT" sz="140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Teatro San Vito/Roma</a:t>
                      </a:r>
                      <a:endParaRPr lang="it-IT" sz="1400" dirty="0">
                        <a:effectLst/>
                        <a:latin typeface="+mn-lt"/>
                      </a:endParaRPr>
                    </a:p>
                    <a:p>
                      <a:pPr rtl="0" fontAlgn="t">
                        <a:spcBef>
                          <a:spcPts val="0"/>
                        </a:spcBef>
                        <a:spcAft>
                          <a:spcPts val="0"/>
                        </a:spcAft>
                      </a:pPr>
                      <a:br>
                        <a:rPr lang="it-IT" sz="1400" dirty="0">
                          <a:effectLst/>
                          <a:latin typeface="+mn-lt"/>
                        </a:rPr>
                      </a:br>
                      <a:br>
                        <a:rPr lang="it-IT" sz="1400" dirty="0">
                          <a:effectLst/>
                          <a:latin typeface="+mn-lt"/>
                        </a:rPr>
                      </a:br>
                      <a:r>
                        <a:rPr lang="it-IT" sz="1400" b="0" i="0" u="none" strike="noStrike" dirty="0">
                          <a:solidFill>
                            <a:srgbClr val="000000"/>
                          </a:solidFill>
                          <a:effectLst/>
                          <a:latin typeface="+mn-lt"/>
                        </a:rPr>
                        <a:t>Uscite sul territorio </a:t>
                      </a:r>
                      <a:endParaRPr lang="it-IT" sz="1400" dirty="0">
                        <a:effectLst/>
                        <a:latin typeface="+mn-lt"/>
                      </a:endParaRPr>
                    </a:p>
                    <a:p>
                      <a:pPr rtl="0" fontAlgn="t">
                        <a:spcBef>
                          <a:spcPts val="0"/>
                        </a:spcBef>
                        <a:spcAft>
                          <a:spcPts val="0"/>
                        </a:spcAft>
                      </a:pPr>
                      <a:br>
                        <a:rPr lang="it-IT" sz="1400" dirty="0">
                          <a:effectLst/>
                          <a:latin typeface="+mn-lt"/>
                        </a:rPr>
                      </a:br>
                      <a:br>
                        <a:rPr lang="it-IT" sz="1400" dirty="0">
                          <a:effectLst/>
                          <a:latin typeface="+mn-lt"/>
                        </a:rPr>
                      </a:br>
                      <a:r>
                        <a:rPr lang="it-IT" sz="1400" b="0" i="0" u="none" strike="noStrike" dirty="0">
                          <a:solidFill>
                            <a:srgbClr val="000000"/>
                          </a:solidFill>
                          <a:effectLst/>
                          <a:latin typeface="+mn-lt"/>
                        </a:rPr>
                        <a:t>Battello sul Tevere con visita a Ostia Antica.</a:t>
                      </a:r>
                      <a:endParaRPr lang="it-IT" sz="1400" dirty="0">
                        <a:effectLst/>
                        <a:latin typeface="+mn-lt"/>
                      </a:endParaRPr>
                    </a:p>
                    <a:p>
                      <a:pPr rtl="0" fontAlgn="t">
                        <a:spcBef>
                          <a:spcPts val="0"/>
                        </a:spcBef>
                        <a:spcAft>
                          <a:spcPts val="0"/>
                        </a:spcAft>
                      </a:pPr>
                      <a:br>
                        <a:rPr lang="it-IT" sz="1400" dirty="0">
                          <a:effectLst/>
                          <a:latin typeface="+mn-lt"/>
                        </a:rPr>
                      </a:br>
                      <a:r>
                        <a:rPr lang="it-IT" sz="1400" b="0" i="0" u="none" strike="noStrike" dirty="0">
                          <a:solidFill>
                            <a:srgbClr val="000000"/>
                          </a:solidFill>
                          <a:effectLst/>
                          <a:latin typeface="+mn-lt"/>
                        </a:rPr>
                        <a:t>Reggia di Caserta.</a:t>
                      </a:r>
                      <a:endParaRPr lang="it-IT" sz="1400" dirty="0">
                        <a:effectLst/>
                        <a:latin typeface="+mn-lt"/>
                      </a:endParaRPr>
                    </a:p>
                  </a:txBody>
                  <a:tcPr marL="68580" marR="68580"/>
                </a:tc>
                <a:tc>
                  <a:txBody>
                    <a:bodyPr/>
                    <a:lstStyle/>
                    <a:p>
                      <a:pPr rtl="0" fontAlgn="t">
                        <a:spcBef>
                          <a:spcPts val="0"/>
                        </a:spcBef>
                        <a:spcAft>
                          <a:spcPts val="0"/>
                        </a:spcAft>
                      </a:pPr>
                      <a:r>
                        <a:rPr lang="it-IT" sz="1400" b="0" i="0" u="none" strike="noStrike" dirty="0">
                          <a:solidFill>
                            <a:srgbClr val="000000"/>
                          </a:solidFill>
                          <a:effectLst/>
                          <a:latin typeface="+mn-lt"/>
                        </a:rPr>
                        <a:t>Antecedente le vacanze di Natale</a:t>
                      </a:r>
                      <a:endParaRPr lang="it-IT" sz="1400" dirty="0">
                        <a:effectLst/>
                        <a:latin typeface="+mn-lt"/>
                      </a:endParaRPr>
                    </a:p>
                    <a:p>
                      <a:pPr rtl="0" fontAlgn="t">
                        <a:spcBef>
                          <a:spcPts val="0"/>
                        </a:spcBef>
                        <a:spcAft>
                          <a:spcPts val="0"/>
                        </a:spcAft>
                      </a:pPr>
                      <a:br>
                        <a:rPr lang="it-IT" sz="1400" dirty="0">
                          <a:effectLst/>
                          <a:latin typeface="+mn-lt"/>
                        </a:rPr>
                      </a:br>
                      <a:br>
                        <a:rPr lang="it-IT" sz="1400" dirty="0">
                          <a:effectLst/>
                          <a:latin typeface="+mn-lt"/>
                        </a:rPr>
                      </a:br>
                      <a:endParaRPr lang="it-IT" sz="1400" dirty="0">
                        <a:effectLst/>
                        <a:latin typeface="+mn-lt"/>
                      </a:endParaRPr>
                    </a:p>
                    <a:p>
                      <a:pPr rtl="0" fontAlgn="t">
                        <a:spcBef>
                          <a:spcPts val="0"/>
                        </a:spcBef>
                        <a:spcAft>
                          <a:spcPts val="0"/>
                        </a:spcAft>
                      </a:pPr>
                      <a:br>
                        <a:rPr lang="it-IT" sz="1400" dirty="0">
                          <a:effectLst/>
                          <a:latin typeface="+mn-lt"/>
                        </a:rPr>
                      </a:br>
                      <a:r>
                        <a:rPr lang="it-IT" sz="1400" b="0" i="0" u="none" strike="noStrike" dirty="0">
                          <a:solidFill>
                            <a:srgbClr val="000000"/>
                          </a:solidFill>
                          <a:effectLst/>
                          <a:latin typeface="+mn-lt"/>
                        </a:rPr>
                        <a:t>Aprile/Maggio</a:t>
                      </a:r>
                      <a:endParaRPr lang="it-IT" sz="1400" dirty="0">
                        <a:effectLst/>
                        <a:latin typeface="+mn-lt"/>
                      </a:endParaRPr>
                    </a:p>
                  </a:txBody>
                  <a:tcPr marL="68580" marR="68580"/>
                </a:tc>
                <a:tc>
                  <a:txBody>
                    <a:bodyPr/>
                    <a:lstStyle/>
                    <a:p>
                      <a:pPr rtl="0" fontAlgn="t">
                        <a:spcBef>
                          <a:spcPts val="0"/>
                        </a:spcBef>
                        <a:spcAft>
                          <a:spcPts val="0"/>
                        </a:spcAft>
                      </a:pPr>
                      <a:r>
                        <a:rPr lang="es-ES" sz="1400" b="0" i="0" u="none" strike="noStrike" dirty="0">
                          <a:solidFill>
                            <a:srgbClr val="000000"/>
                          </a:solidFill>
                          <a:effectLst/>
                          <a:latin typeface="+mn-lt"/>
                        </a:rPr>
                        <a:t>VA: 4</a:t>
                      </a:r>
                      <a:endParaRPr lang="es-ES" sz="1400" dirty="0">
                        <a:effectLst/>
                        <a:latin typeface="+mn-lt"/>
                      </a:endParaRPr>
                    </a:p>
                    <a:p>
                      <a:pPr rtl="0" fontAlgn="t">
                        <a:spcBef>
                          <a:spcPts val="0"/>
                        </a:spcBef>
                        <a:spcAft>
                          <a:spcPts val="0"/>
                        </a:spcAft>
                      </a:pPr>
                      <a:r>
                        <a:rPr lang="es-ES" sz="1400" b="0" i="0" u="none" strike="noStrike" dirty="0">
                          <a:solidFill>
                            <a:srgbClr val="000000"/>
                          </a:solidFill>
                          <a:effectLst/>
                          <a:latin typeface="+mn-lt"/>
                        </a:rPr>
                        <a:t>VB: 2</a:t>
                      </a:r>
                      <a:endParaRPr lang="es-ES" sz="1400" dirty="0">
                        <a:effectLst/>
                        <a:latin typeface="+mn-lt"/>
                      </a:endParaRPr>
                    </a:p>
                    <a:p>
                      <a:pPr rtl="0" fontAlgn="t">
                        <a:spcBef>
                          <a:spcPts val="0"/>
                        </a:spcBef>
                        <a:spcAft>
                          <a:spcPts val="0"/>
                        </a:spcAft>
                      </a:pPr>
                      <a:r>
                        <a:rPr lang="es-ES" sz="1400" b="0" i="0" u="none" strike="noStrike" dirty="0">
                          <a:solidFill>
                            <a:srgbClr val="000000"/>
                          </a:solidFill>
                          <a:effectLst/>
                          <a:latin typeface="+mn-lt"/>
                        </a:rPr>
                        <a:t>VE: 2</a:t>
                      </a:r>
                      <a:endParaRPr lang="es-ES" sz="1400" dirty="0">
                        <a:effectLst/>
                        <a:latin typeface="+mn-lt"/>
                      </a:endParaRPr>
                    </a:p>
                  </a:txBody>
                  <a:tcPr marL="68580" marR="68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702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722229328"/>
              </p:ext>
            </p:extLst>
          </p:nvPr>
        </p:nvGraphicFramePr>
        <p:xfrm>
          <a:off x="323528" y="842459"/>
          <a:ext cx="8496945" cy="5378897"/>
        </p:xfrm>
        <a:graphic>
          <a:graphicData uri="http://schemas.openxmlformats.org/drawingml/2006/table">
            <a:tbl>
              <a:tblPr firstRow="1" bandRow="1">
                <a:tableStyleId>{5C22544A-7EE6-4342-B048-85BDC9FD1C3A}</a:tableStyleId>
              </a:tblPr>
              <a:tblGrid>
                <a:gridCol w="2832315">
                  <a:extLst>
                    <a:ext uri="{9D8B030D-6E8A-4147-A177-3AD203B41FA5}">
                      <a16:colId xmlns:a16="http://schemas.microsoft.com/office/drawing/2014/main" val="20000"/>
                    </a:ext>
                  </a:extLst>
                </a:gridCol>
                <a:gridCol w="2832315">
                  <a:extLst>
                    <a:ext uri="{9D8B030D-6E8A-4147-A177-3AD203B41FA5}">
                      <a16:colId xmlns:a16="http://schemas.microsoft.com/office/drawing/2014/main" val="20001"/>
                    </a:ext>
                  </a:extLst>
                </a:gridCol>
                <a:gridCol w="2832315">
                  <a:extLst>
                    <a:ext uri="{9D8B030D-6E8A-4147-A177-3AD203B41FA5}">
                      <a16:colId xmlns:a16="http://schemas.microsoft.com/office/drawing/2014/main" val="20002"/>
                    </a:ext>
                  </a:extLst>
                </a:gridCol>
              </a:tblGrid>
              <a:tr h="360040">
                <a:tc>
                  <a:txBody>
                    <a:bodyPr/>
                    <a:lstStyle/>
                    <a:p>
                      <a:pPr algn="ctr"/>
                      <a:r>
                        <a:rPr lang="it-IT" dirty="0"/>
                        <a:t>CLASSI</a:t>
                      </a:r>
                    </a:p>
                  </a:txBody>
                  <a:tcPr/>
                </a:tc>
                <a:tc>
                  <a:txBody>
                    <a:bodyPr/>
                    <a:lstStyle/>
                    <a:p>
                      <a:pPr algn="ctr"/>
                      <a:r>
                        <a:rPr lang="it-IT" dirty="0"/>
                        <a:t>DESTINAZIONE</a:t>
                      </a:r>
                    </a:p>
                  </a:txBody>
                  <a:tcPr/>
                </a:tc>
                <a:tc>
                  <a:txBody>
                    <a:bodyPr/>
                    <a:lstStyle/>
                    <a:p>
                      <a:pPr algn="ctr"/>
                      <a:r>
                        <a:rPr lang="it-IT" dirty="0"/>
                        <a:t>PERIODO</a:t>
                      </a:r>
                    </a:p>
                  </a:txBody>
                  <a:tcPr/>
                </a:tc>
                <a:extLst>
                  <a:ext uri="{0D108BD9-81ED-4DB2-BD59-A6C34878D82A}">
                    <a16:rowId xmlns:a16="http://schemas.microsoft.com/office/drawing/2014/main" val="10000"/>
                  </a:ext>
                </a:extLst>
              </a:tr>
              <a:tr h="888099">
                <a:tc>
                  <a:txBody>
                    <a:bodyPr/>
                    <a:lstStyle/>
                    <a:p>
                      <a:r>
                        <a:rPr lang="it-IT" dirty="0"/>
                        <a:t>PRIME</a:t>
                      </a:r>
                    </a:p>
                  </a:txBody>
                  <a:tcPr/>
                </a:tc>
                <a:tc>
                  <a:txBody>
                    <a:bodyPr/>
                    <a:lstStyle/>
                    <a:p>
                      <a:r>
                        <a:rPr lang="it-IT" dirty="0"/>
                        <a:t>Museo</a:t>
                      </a:r>
                      <a:r>
                        <a:rPr lang="it-IT" baseline="0" dirty="0"/>
                        <a:t> archeologico di Palestrina</a:t>
                      </a:r>
                      <a:endParaRPr lang="it-IT" dirty="0"/>
                    </a:p>
                  </a:txBody>
                  <a:tcPr/>
                </a:tc>
                <a:tc>
                  <a:txBody>
                    <a:bodyPr/>
                    <a:lstStyle/>
                    <a:p>
                      <a:endParaRPr lang="it-IT"/>
                    </a:p>
                  </a:txBody>
                  <a:tcPr/>
                </a:tc>
                <a:extLst>
                  <a:ext uri="{0D108BD9-81ED-4DB2-BD59-A6C34878D82A}">
                    <a16:rowId xmlns:a16="http://schemas.microsoft.com/office/drawing/2014/main" val="10001"/>
                  </a:ext>
                </a:extLst>
              </a:tr>
              <a:tr h="546341">
                <a:tc>
                  <a:txBody>
                    <a:bodyPr/>
                    <a:lstStyle/>
                    <a:p>
                      <a:r>
                        <a:rPr lang="it-IT" dirty="0"/>
                        <a:t>SECONDE</a:t>
                      </a:r>
                    </a:p>
                  </a:txBody>
                  <a:tcPr/>
                </a:tc>
                <a:tc>
                  <a:txBody>
                    <a:bodyPr/>
                    <a:lstStyle/>
                    <a:p>
                      <a:r>
                        <a:rPr lang="it-IT" dirty="0"/>
                        <a:t>Teatro Orione di Roma</a:t>
                      </a:r>
                    </a:p>
                  </a:txBody>
                  <a:tcPr/>
                </a:tc>
                <a:tc>
                  <a:txBody>
                    <a:bodyPr/>
                    <a:lstStyle/>
                    <a:p>
                      <a:endParaRPr lang="it-IT"/>
                    </a:p>
                  </a:txBody>
                  <a:tcPr/>
                </a:tc>
                <a:extLst>
                  <a:ext uri="{0D108BD9-81ED-4DB2-BD59-A6C34878D82A}">
                    <a16:rowId xmlns:a16="http://schemas.microsoft.com/office/drawing/2014/main" val="10002"/>
                  </a:ext>
                </a:extLst>
              </a:tr>
              <a:tr h="888099">
                <a:tc>
                  <a:txBody>
                    <a:bodyPr/>
                    <a:lstStyle/>
                    <a:p>
                      <a:endParaRPr lang="it-IT" dirty="0"/>
                    </a:p>
                  </a:txBody>
                  <a:tcPr/>
                </a:tc>
                <a:tc>
                  <a:txBody>
                    <a:bodyPr/>
                    <a:lstStyle/>
                    <a:p>
                      <a:r>
                        <a:rPr lang="it-IT" dirty="0"/>
                        <a:t>Campo scuola di più giorni</a:t>
                      </a:r>
                    </a:p>
                  </a:txBody>
                  <a:tcPr/>
                </a:tc>
                <a:tc>
                  <a:txBody>
                    <a:bodyPr/>
                    <a:lstStyle/>
                    <a:p>
                      <a:endParaRPr lang="it-IT"/>
                    </a:p>
                  </a:txBody>
                  <a:tcPr/>
                </a:tc>
                <a:extLst>
                  <a:ext uri="{0D108BD9-81ED-4DB2-BD59-A6C34878D82A}">
                    <a16:rowId xmlns:a16="http://schemas.microsoft.com/office/drawing/2014/main" val="10003"/>
                  </a:ext>
                </a:extLst>
              </a:tr>
              <a:tr h="888099">
                <a:tc>
                  <a:txBody>
                    <a:bodyPr/>
                    <a:lstStyle/>
                    <a:p>
                      <a:r>
                        <a:rPr lang="it-IT" dirty="0"/>
                        <a:t>TERZE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mn-lt"/>
                          <a:ea typeface="+mn-ea"/>
                          <a:cs typeface="+mn-cs"/>
                        </a:rPr>
                        <a:t>Teatro Orione di Roma in lingua inglese</a:t>
                      </a:r>
                    </a:p>
                    <a:p>
                      <a:endParaRPr lang="it-IT" dirty="0"/>
                    </a:p>
                  </a:txBody>
                  <a:tcPr/>
                </a:tc>
                <a:tc>
                  <a:txBody>
                    <a:bodyPr/>
                    <a:lstStyle/>
                    <a:p>
                      <a:endParaRPr lang="it-IT"/>
                    </a:p>
                  </a:txBody>
                  <a:tcPr/>
                </a:tc>
                <a:extLst>
                  <a:ext uri="{0D108BD9-81ED-4DB2-BD59-A6C34878D82A}">
                    <a16:rowId xmlns:a16="http://schemas.microsoft.com/office/drawing/2014/main" val="10004"/>
                  </a:ext>
                </a:extLst>
              </a:tr>
              <a:tr h="888099">
                <a:tc>
                  <a:txBody>
                    <a:bodyPr/>
                    <a:lstStyle/>
                    <a:p>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mn-lt"/>
                          <a:ea typeface="+mn-ea"/>
                          <a:cs typeface="+mn-cs"/>
                        </a:rPr>
                        <a:t>Campo scuola di più giorni</a:t>
                      </a:r>
                    </a:p>
                  </a:txBody>
                  <a:tcPr/>
                </a:tc>
                <a:tc>
                  <a:txBody>
                    <a:bodyPr/>
                    <a:lstStyle/>
                    <a:p>
                      <a:endParaRPr lang="it-IT" dirty="0"/>
                    </a:p>
                  </a:txBody>
                  <a:tcPr/>
                </a:tc>
                <a:extLst>
                  <a:ext uri="{0D108BD9-81ED-4DB2-BD59-A6C34878D82A}">
                    <a16:rowId xmlns:a16="http://schemas.microsoft.com/office/drawing/2014/main" val="10005"/>
                  </a:ext>
                </a:extLst>
              </a:tr>
              <a:tr h="888099">
                <a:tc>
                  <a:txBody>
                    <a:bodyPr/>
                    <a:lstStyle/>
                    <a:p>
                      <a:r>
                        <a:rPr lang="it-IT" dirty="0"/>
                        <a:t>Secondaria di Rocca Santo Stefano /5F/5E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mn-lt"/>
                          <a:ea typeface="+mn-ea"/>
                          <a:cs typeface="+mn-cs"/>
                        </a:rPr>
                        <a:t>Senato</a:t>
                      </a:r>
                    </a:p>
                  </a:txBody>
                  <a:tcPr/>
                </a:tc>
                <a:tc>
                  <a:txBody>
                    <a:bodyPr/>
                    <a:lstStyle/>
                    <a:p>
                      <a:r>
                        <a:rPr lang="it-IT" dirty="0"/>
                        <a:t>16 marzo</a:t>
                      </a:r>
                    </a:p>
                  </a:txBody>
                  <a:tcPr/>
                </a:tc>
                <a:extLst>
                  <a:ext uri="{0D108BD9-81ED-4DB2-BD59-A6C34878D82A}">
                    <a16:rowId xmlns:a16="http://schemas.microsoft.com/office/drawing/2014/main" val="10006"/>
                  </a:ext>
                </a:extLst>
              </a:tr>
            </a:tbl>
          </a:graphicData>
        </a:graphic>
      </p:graphicFrame>
      <p:sp>
        <p:nvSpPr>
          <p:cNvPr id="4" name="CasellaDiTesto 3"/>
          <p:cNvSpPr txBox="1"/>
          <p:nvPr/>
        </p:nvSpPr>
        <p:spPr>
          <a:xfrm>
            <a:off x="107504" y="188640"/>
            <a:ext cx="9003439" cy="646331"/>
          </a:xfrm>
          <a:prstGeom prst="rect">
            <a:avLst/>
          </a:prstGeom>
          <a:noFill/>
        </p:spPr>
        <p:txBody>
          <a:bodyPr wrap="square" rtlCol="0">
            <a:spAutoFit/>
          </a:bodyPr>
          <a:lstStyle/>
          <a:p>
            <a:pPr algn="ctr"/>
            <a:r>
              <a:rPr lang="it-IT" b="1" dirty="0">
                <a:latin typeface="Comic Sans MS" panose="030F0702030302020204" pitchFamily="66" charset="0"/>
              </a:rPr>
              <a:t>USCITE DIDATTICHE E VIAGGI D’ISTRUZIONE </a:t>
            </a:r>
          </a:p>
          <a:p>
            <a:pPr algn="ctr"/>
            <a:r>
              <a:rPr lang="it-IT" b="1" dirty="0">
                <a:latin typeface="Comic Sans MS" panose="030F0702030302020204" pitchFamily="66" charset="0"/>
              </a:rPr>
              <a:t>SCUOLA SECONDARIA DI PRIMO GRADO</a:t>
            </a:r>
          </a:p>
        </p:txBody>
      </p:sp>
    </p:spTree>
    <p:extLst>
      <p:ext uri="{BB962C8B-B14F-4D97-AF65-F5344CB8AC3E}">
        <p14:creationId xmlns:p14="http://schemas.microsoft.com/office/powerpoint/2010/main" val="825152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99792" y="260648"/>
            <a:ext cx="3024336" cy="646331"/>
          </a:xfrm>
          <a:prstGeom prst="rect">
            <a:avLst/>
          </a:prstGeom>
          <a:noFill/>
        </p:spPr>
        <p:txBody>
          <a:bodyPr wrap="square" rtlCol="0">
            <a:spAutoFit/>
          </a:bodyPr>
          <a:lstStyle/>
          <a:p>
            <a:pPr algn="ctr"/>
            <a:r>
              <a:rPr lang="it-IT" b="1" dirty="0">
                <a:latin typeface="Comic Sans MS" panose="030F0702030302020204" pitchFamily="66" charset="0"/>
              </a:rPr>
              <a:t>INCLUSIONE</a:t>
            </a:r>
          </a:p>
          <a:p>
            <a:pPr algn="ctr"/>
            <a:endParaRPr lang="it-IT" b="1" dirty="0">
              <a:latin typeface="Comic Sans MS" panose="030F0702030302020204" pitchFamily="66" charset="0"/>
            </a:endParaRPr>
          </a:p>
        </p:txBody>
      </p:sp>
      <p:sp>
        <p:nvSpPr>
          <p:cNvPr id="3" name="Rettangolo 2"/>
          <p:cNvSpPr/>
          <p:nvPr/>
        </p:nvSpPr>
        <p:spPr>
          <a:xfrm>
            <a:off x="215008" y="764704"/>
            <a:ext cx="8928992" cy="5632311"/>
          </a:xfrm>
          <a:prstGeom prst="rect">
            <a:avLst/>
          </a:prstGeom>
        </p:spPr>
        <p:txBody>
          <a:bodyPr wrap="square">
            <a:spAutoFit/>
          </a:bodyPr>
          <a:lstStyle/>
          <a:p>
            <a:pPr algn="just"/>
            <a:r>
              <a:rPr lang="it-IT" dirty="0"/>
              <a:t>La nostra Scuola, in qualità di Comunità educante, favorisce l’iter formativo degli studenti con Bisogni Educativi Speciali nel gruppo dei pari, attuando armoniche e calibrate forme di raccordo pedagogico, curricolare ed organizzativo, con l’utilizzo di metodologie e strategie innovative, che promuovono una didattica inclusiva.  </a:t>
            </a:r>
          </a:p>
          <a:p>
            <a:pPr algn="just"/>
            <a:r>
              <a:rPr lang="it-IT" dirty="0"/>
              <a:t>Vista la sentenza n.9795 del 14.09.2021 del TAR Lazio, che ha annullato il D.I. n.182 del 2020 concernente i nuovi modelli PEI ministeriali, e tenuto conto della C.M. n.2044 del 17.09.2021 con cui il Ministero dell’Istruzione chiarisce che, nonostante gli ultimi sviluppi, rimane in vigore il D.L. n.66 del 2017, la nostra Scuola ha prodotto un suo modello PEI, che rappresenta il “Progetto di vita”, dove si evince la prospettiva </a:t>
            </a:r>
            <a:r>
              <a:rPr lang="it-IT" dirty="0" err="1"/>
              <a:t>bio</a:t>
            </a:r>
            <a:r>
              <a:rPr lang="it-IT" dirty="0"/>
              <a:t>-</a:t>
            </a:r>
            <a:r>
              <a:rPr lang="it-IT" dirty="0" err="1"/>
              <a:t>psico</a:t>
            </a:r>
            <a:r>
              <a:rPr lang="it-IT" dirty="0"/>
              <a:t>-sociale dell’alunno sulla base dell’ICF, indicando minuziosamente le barriere e i facilitatori del contesto scolastico, e il principio di corresponsabilità educativa di tutti i soggetti coinvolti nel progetto di Inclusione. I PEI stilati, condivisi ed approvati in sede di GLO vengono monitorati nel corso dell’anno scolastico. Inoltre, l’Istituto è aperto al confronto formativo organizzando incontri in presenza e/o in modalità telematica con gli esperti esterni che intervengono in modo specifico e diretto sui singoli alunni DVA. </a:t>
            </a:r>
          </a:p>
          <a:p>
            <a:pPr algn="just"/>
            <a:r>
              <a:rPr lang="it-IT" dirty="0"/>
              <a:t>Per gli studenti con DSA certificati e con BES non certificati, ma individuati nei rispettivi </a:t>
            </a:r>
            <a:r>
              <a:rPr lang="it-IT" dirty="0" err="1"/>
              <a:t>c.d.c</a:t>
            </a:r>
            <a:r>
              <a:rPr lang="it-IT" dirty="0"/>
              <a:t>., sono stati elaborati appositi modelli di Piani Didattici Personalizzati, dove vengono indicati gli strumenti compensativi e dispensativi, nonché gli obiettivi didattici specifici per le singole discipline, secondo quanto previsto dalla Legge 170 del 2010 e dalla C.M. n.8 del 6.03.2013. I PDP vengono aggiornati secondo le necessità e in collaborazione con le famiglie. </a:t>
            </a:r>
          </a:p>
        </p:txBody>
      </p:sp>
    </p:spTree>
    <p:extLst>
      <p:ext uri="{BB962C8B-B14F-4D97-AF65-F5344CB8AC3E}">
        <p14:creationId xmlns:p14="http://schemas.microsoft.com/office/powerpoint/2010/main" val="4191422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5664" y="692696"/>
            <a:ext cx="8784976" cy="4801314"/>
          </a:xfrm>
          <a:prstGeom prst="rect">
            <a:avLst/>
          </a:prstGeom>
        </p:spPr>
        <p:txBody>
          <a:bodyPr wrap="square">
            <a:spAutoFit/>
          </a:bodyPr>
          <a:lstStyle/>
          <a:p>
            <a:pPr algn="just"/>
            <a:r>
              <a:rPr lang="it-IT" dirty="0"/>
              <a:t>l nostro Istituto ha conseguito il riconoscimento di “Scuola Dislessia Amica” </a:t>
            </a:r>
            <a:r>
              <a:rPr lang="it-IT" dirty="0" err="1"/>
              <a:t>nell’a.s.</a:t>
            </a:r>
            <a:r>
              <a:rPr lang="it-IT" dirty="0"/>
              <a:t> 2019/2020 e “Scuola Dislessia Amica Livello Avanzato” </a:t>
            </a:r>
            <a:r>
              <a:rPr lang="it-IT" dirty="0" err="1"/>
              <a:t>nell’a.s.</a:t>
            </a:r>
            <a:r>
              <a:rPr lang="it-IT" dirty="0"/>
              <a:t> 2020/2021, pertanto è iscritto ufficialmente nell’Albo degli Istituti certificati dall’Associazione Italiana Dislessia. </a:t>
            </a:r>
          </a:p>
          <a:p>
            <a:pPr algn="just"/>
            <a:r>
              <a:rPr lang="it-IT" dirty="0"/>
              <a:t>Per gli alunni con disabilità sensoriali (non vedenti e ipovedenti), la Scuola risponde ogni anno al Bando indetto dalla Regione Lazio, con determinazione nei mesi di giugno/luglio, per l’assistenza specialistica. Dal 2020 il D.S., in qualità di Primo Garante dell’Inclusione, fa richiesta specifica, inoltrando la domanda alla Regione, anche per gli alunni con lo spettro autistico e con disabilità nella comprensione e produzione del linguaggio verbale, al fine di usufruire della Comunicazione Aumentativa Alternativa tramite personale specializzato reclutato all’interno del nostro Istituto.  La Scuola intende, inoltre, implementare la quantità e la qualità degli incontri tra le diverse risorse umane che compongono il Gruppo di Lavoro Inclusione ed operano a beneficio degli alunni con Bisogni Educativi Speciali, in previsione della stesura e dell’aggiornamento del Piano Annuale per l’Inclusione. Per gli alunni stranieri, anche se presenti in numero ridotto, fa fede il Protocollo di accoglienza e, nell’a.s.2021/2022 è stata istituita un’apposita Commissione il cui obiettivo principale è garantire l’Inclusione del singolo studente straniero, inserendolo, dopo attenta valutazione, in un contesto positivo perché rispondente ai suoi reali bisogni educativi. </a:t>
            </a:r>
          </a:p>
        </p:txBody>
      </p:sp>
    </p:spTree>
    <p:extLst>
      <p:ext uri="{BB962C8B-B14F-4D97-AF65-F5344CB8AC3E}">
        <p14:creationId xmlns:p14="http://schemas.microsoft.com/office/powerpoint/2010/main" val="56518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0"/>
            <a:ext cx="8424936" cy="1077218"/>
          </a:xfrm>
          <a:prstGeom prst="rect">
            <a:avLst/>
          </a:prstGeom>
          <a:noFill/>
        </p:spPr>
        <p:txBody>
          <a:bodyPr wrap="square" rtlCol="0">
            <a:spAutoFit/>
          </a:bodyPr>
          <a:lstStyle/>
          <a:p>
            <a:pPr algn="ctr"/>
            <a:r>
              <a:rPr lang="it-IT" sz="2800" b="1" dirty="0">
                <a:latin typeface="Comic Sans MS" panose="030F0702030302020204" pitchFamily="66" charset="0"/>
              </a:rPr>
              <a:t>GIORNATE</a:t>
            </a:r>
          </a:p>
          <a:p>
            <a:r>
              <a:rPr lang="it-IT" dirty="0">
                <a:latin typeface="+mj-lt"/>
              </a:rPr>
              <a:t>Ogni ordine di scuola, secondo le proprie specificità e secondo gli obiettivi programmati, deciderà di partecipare alle seguenti giornate:</a:t>
            </a:r>
          </a:p>
        </p:txBody>
      </p:sp>
      <p:graphicFrame>
        <p:nvGraphicFramePr>
          <p:cNvPr id="3" name="Tabella 2"/>
          <p:cNvGraphicFramePr>
            <a:graphicFrameLocks noGrp="1"/>
          </p:cNvGraphicFramePr>
          <p:nvPr>
            <p:extLst>
              <p:ext uri="{D42A27DB-BD31-4B8C-83A1-F6EECF244321}">
                <p14:modId xmlns:p14="http://schemas.microsoft.com/office/powerpoint/2010/main" val="171429722"/>
              </p:ext>
            </p:extLst>
          </p:nvPr>
        </p:nvGraphicFramePr>
        <p:xfrm>
          <a:off x="724776" y="1056919"/>
          <a:ext cx="8023688" cy="5753295"/>
        </p:xfrm>
        <a:graphic>
          <a:graphicData uri="http://schemas.openxmlformats.org/drawingml/2006/table">
            <a:tbl>
              <a:tblPr firstRow="1" bandRow="1">
                <a:tableStyleId>{5C22544A-7EE6-4342-B048-85BDC9FD1C3A}</a:tableStyleId>
              </a:tblPr>
              <a:tblGrid>
                <a:gridCol w="4922139">
                  <a:extLst>
                    <a:ext uri="{9D8B030D-6E8A-4147-A177-3AD203B41FA5}">
                      <a16:colId xmlns:a16="http://schemas.microsoft.com/office/drawing/2014/main" val="20000"/>
                    </a:ext>
                  </a:extLst>
                </a:gridCol>
                <a:gridCol w="3101549">
                  <a:extLst>
                    <a:ext uri="{9D8B030D-6E8A-4147-A177-3AD203B41FA5}">
                      <a16:colId xmlns:a16="http://schemas.microsoft.com/office/drawing/2014/main" val="20001"/>
                    </a:ext>
                  </a:extLst>
                </a:gridCol>
              </a:tblGrid>
              <a:tr h="307916">
                <a:tc>
                  <a:txBody>
                    <a:bodyPr/>
                    <a:lstStyle/>
                    <a:p>
                      <a:pPr algn="ctr"/>
                      <a:r>
                        <a:rPr lang="it-IT" dirty="0"/>
                        <a:t>GIORNATE</a:t>
                      </a:r>
                    </a:p>
                  </a:txBody>
                  <a:tcPr/>
                </a:tc>
                <a:tc>
                  <a:txBody>
                    <a:bodyPr/>
                    <a:lstStyle/>
                    <a:p>
                      <a:pPr algn="ctr"/>
                      <a:r>
                        <a:rPr lang="it-IT" dirty="0"/>
                        <a:t>DATA</a:t>
                      </a:r>
                    </a:p>
                  </a:txBody>
                  <a:tcPr/>
                </a:tc>
                <a:extLst>
                  <a:ext uri="{0D108BD9-81ED-4DB2-BD59-A6C34878D82A}">
                    <a16:rowId xmlns:a16="http://schemas.microsoft.com/office/drawing/2014/main" val="10000"/>
                  </a:ext>
                </a:extLst>
              </a:tr>
              <a:tr h="307916">
                <a:tc>
                  <a:txBody>
                    <a:bodyPr/>
                    <a:lstStyle/>
                    <a:p>
                      <a:r>
                        <a:rPr lang="it-IT" dirty="0"/>
                        <a:t>Giornata delle lingue</a:t>
                      </a:r>
                    </a:p>
                  </a:txBody>
                  <a:tcPr/>
                </a:tc>
                <a:tc>
                  <a:txBody>
                    <a:bodyPr/>
                    <a:lstStyle/>
                    <a:p>
                      <a:r>
                        <a:rPr lang="it-IT" dirty="0"/>
                        <a:t>Ultima</a:t>
                      </a:r>
                      <a:r>
                        <a:rPr lang="it-IT" baseline="0" dirty="0"/>
                        <a:t> settimana di </a:t>
                      </a:r>
                      <a:r>
                        <a:rPr lang="it-IT" dirty="0"/>
                        <a:t>ottobre</a:t>
                      </a:r>
                    </a:p>
                  </a:txBody>
                  <a:tcPr/>
                </a:tc>
                <a:extLst>
                  <a:ext uri="{0D108BD9-81ED-4DB2-BD59-A6C34878D82A}">
                    <a16:rowId xmlns:a16="http://schemas.microsoft.com/office/drawing/2014/main" val="10001"/>
                  </a:ext>
                </a:extLst>
              </a:tr>
              <a:tr h="307916">
                <a:tc>
                  <a:txBody>
                    <a:bodyPr/>
                    <a:lstStyle/>
                    <a:p>
                      <a:r>
                        <a:rPr lang="it-IT" dirty="0"/>
                        <a:t>Giornata</a:t>
                      </a:r>
                      <a:r>
                        <a:rPr lang="it-IT" baseline="0" dirty="0"/>
                        <a:t> della Gentilezza</a:t>
                      </a:r>
                      <a:endParaRPr lang="it-IT" dirty="0"/>
                    </a:p>
                  </a:txBody>
                  <a:tcPr/>
                </a:tc>
                <a:tc>
                  <a:txBody>
                    <a:bodyPr/>
                    <a:lstStyle/>
                    <a:p>
                      <a:r>
                        <a:rPr lang="it-IT" dirty="0"/>
                        <a:t>13 novembre </a:t>
                      </a:r>
                    </a:p>
                  </a:txBody>
                  <a:tcPr/>
                </a:tc>
                <a:extLst>
                  <a:ext uri="{0D108BD9-81ED-4DB2-BD59-A6C34878D82A}">
                    <a16:rowId xmlns:a16="http://schemas.microsoft.com/office/drawing/2014/main" val="10002"/>
                  </a:ext>
                </a:extLst>
              </a:tr>
              <a:tr h="538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mn-lt"/>
                          <a:ea typeface="+mn-ea"/>
                          <a:cs typeface="+mn-cs"/>
                        </a:rPr>
                        <a:t>Giornata  dei Diritti dell’Infanzia e dell’adolescenza</a:t>
                      </a:r>
                    </a:p>
                  </a:txBody>
                  <a:tcPr/>
                </a:tc>
                <a:tc>
                  <a:txBody>
                    <a:bodyPr/>
                    <a:lstStyle/>
                    <a:p>
                      <a:r>
                        <a:rPr lang="it-IT" dirty="0"/>
                        <a:t>20 novembre</a:t>
                      </a:r>
                    </a:p>
                  </a:txBody>
                  <a:tcPr/>
                </a:tc>
                <a:extLst>
                  <a:ext uri="{0D108BD9-81ED-4DB2-BD59-A6C34878D82A}">
                    <a16:rowId xmlns:a16="http://schemas.microsoft.com/office/drawing/2014/main" val="10003"/>
                  </a:ext>
                </a:extLst>
              </a:tr>
              <a:tr h="469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mn-lt"/>
                          <a:ea typeface="+mn-ea"/>
                          <a:cs typeface="+mn-cs"/>
                        </a:rPr>
                        <a:t>Giornata dell’albero</a:t>
                      </a:r>
                    </a:p>
                  </a:txBody>
                  <a:tcPr/>
                </a:tc>
                <a:tc>
                  <a:txBody>
                    <a:bodyPr/>
                    <a:lstStyle/>
                    <a:p>
                      <a:r>
                        <a:rPr lang="it-IT" dirty="0"/>
                        <a:t>21 novembre</a:t>
                      </a:r>
                    </a:p>
                  </a:txBody>
                  <a:tcPr/>
                </a:tc>
                <a:extLst>
                  <a:ext uri="{0D108BD9-81ED-4DB2-BD59-A6C34878D82A}">
                    <a16:rowId xmlns:a16="http://schemas.microsoft.com/office/drawing/2014/main" val="10004"/>
                  </a:ext>
                </a:extLst>
              </a:tr>
              <a:tr h="538853">
                <a:tc>
                  <a:txBody>
                    <a:bodyPr/>
                    <a:lstStyle/>
                    <a:p>
                      <a:r>
                        <a:rPr lang="it-IT" dirty="0"/>
                        <a:t>Giornata contro la violenza sulle donne Scarpette rosse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mn-lt"/>
                          <a:ea typeface="+mn-ea"/>
                          <a:cs typeface="+mn-cs"/>
                        </a:rPr>
                        <a:t>25 novembre</a:t>
                      </a:r>
                    </a:p>
                    <a:p>
                      <a:endParaRPr lang="it-IT" dirty="0"/>
                    </a:p>
                  </a:txBody>
                  <a:tcPr/>
                </a:tc>
                <a:extLst>
                  <a:ext uri="{0D108BD9-81ED-4DB2-BD59-A6C34878D82A}">
                    <a16:rowId xmlns:a16="http://schemas.microsoft.com/office/drawing/2014/main" val="10005"/>
                  </a:ext>
                </a:extLst>
              </a:tr>
              <a:tr h="307916">
                <a:tc>
                  <a:txBody>
                    <a:bodyPr/>
                    <a:lstStyle/>
                    <a:p>
                      <a:r>
                        <a:rPr lang="it-IT" dirty="0"/>
                        <a:t>Giornata della memoria</a:t>
                      </a:r>
                    </a:p>
                  </a:txBody>
                  <a:tcPr/>
                </a:tc>
                <a:tc>
                  <a:txBody>
                    <a:bodyPr/>
                    <a:lstStyle/>
                    <a:p>
                      <a:r>
                        <a:rPr lang="it-IT"/>
                        <a:t>27 gennaio</a:t>
                      </a:r>
                      <a:endParaRPr lang="it-IT" dirty="0"/>
                    </a:p>
                  </a:txBody>
                  <a:tcPr/>
                </a:tc>
                <a:extLst>
                  <a:ext uri="{0D108BD9-81ED-4DB2-BD59-A6C34878D82A}">
                    <a16:rowId xmlns:a16="http://schemas.microsoft.com/office/drawing/2014/main" val="10006"/>
                  </a:ext>
                </a:extLst>
              </a:tr>
              <a:tr h="538853">
                <a:tc>
                  <a:txBody>
                    <a:bodyPr/>
                    <a:lstStyle/>
                    <a:p>
                      <a:r>
                        <a:rPr lang="it-IT" dirty="0"/>
                        <a:t>Giornata contro il Bullismo/Cyberbullismo </a:t>
                      </a:r>
                    </a:p>
                    <a:p>
                      <a:r>
                        <a:rPr lang="it-IT" dirty="0"/>
                        <a:t>(Calzini spaiati)</a:t>
                      </a:r>
                    </a:p>
                  </a:txBody>
                  <a:tcPr/>
                </a:tc>
                <a:tc>
                  <a:txBody>
                    <a:bodyPr/>
                    <a:lstStyle/>
                    <a:p>
                      <a:r>
                        <a:rPr lang="it-IT" dirty="0"/>
                        <a:t>7 febbraio</a:t>
                      </a:r>
                    </a:p>
                  </a:txBody>
                  <a:tcPr/>
                </a:tc>
                <a:extLst>
                  <a:ext uri="{0D108BD9-81ED-4DB2-BD59-A6C34878D82A}">
                    <a16:rowId xmlns:a16="http://schemas.microsoft.com/office/drawing/2014/main" val="10007"/>
                  </a:ext>
                </a:extLst>
              </a:tr>
              <a:tr h="538853">
                <a:tc>
                  <a:txBody>
                    <a:bodyPr/>
                    <a:lstStyle/>
                    <a:p>
                      <a:r>
                        <a:rPr lang="it-IT" dirty="0"/>
                        <a:t>Giornata  della consapevolezza dell’autismo</a:t>
                      </a:r>
                    </a:p>
                  </a:txBody>
                  <a:tcPr/>
                </a:tc>
                <a:tc>
                  <a:txBody>
                    <a:bodyPr/>
                    <a:lstStyle/>
                    <a:p>
                      <a:r>
                        <a:rPr lang="it-IT" dirty="0"/>
                        <a:t>2 aprile</a:t>
                      </a:r>
                    </a:p>
                  </a:txBody>
                  <a:tcPr/>
                </a:tc>
                <a:extLst>
                  <a:ext uri="{0D108BD9-81ED-4DB2-BD59-A6C34878D82A}">
                    <a16:rowId xmlns:a16="http://schemas.microsoft.com/office/drawing/2014/main" val="10008"/>
                  </a:ext>
                </a:extLst>
              </a:tr>
              <a:tr h="307916">
                <a:tc>
                  <a:txBody>
                    <a:bodyPr/>
                    <a:lstStyle/>
                    <a:p>
                      <a:r>
                        <a:rPr lang="it-IT" dirty="0"/>
                        <a:t>Giornata della Terra</a:t>
                      </a:r>
                    </a:p>
                  </a:txBody>
                  <a:tcPr/>
                </a:tc>
                <a:tc>
                  <a:txBody>
                    <a:bodyPr/>
                    <a:lstStyle/>
                    <a:p>
                      <a:r>
                        <a:rPr lang="it-IT" dirty="0"/>
                        <a:t>22 aprile</a:t>
                      </a:r>
                    </a:p>
                  </a:txBody>
                  <a:tcPr/>
                </a:tc>
                <a:extLst>
                  <a:ext uri="{0D108BD9-81ED-4DB2-BD59-A6C34878D82A}">
                    <a16:rowId xmlns:a16="http://schemas.microsoft.com/office/drawing/2014/main" val="10009"/>
                  </a:ext>
                </a:extLst>
              </a:tr>
              <a:tr h="307916">
                <a:tc>
                  <a:txBody>
                    <a:bodyPr/>
                    <a:lstStyle/>
                    <a:p>
                      <a:r>
                        <a:rPr lang="it-IT" dirty="0"/>
                        <a:t>Giornata del libro</a:t>
                      </a:r>
                    </a:p>
                  </a:txBody>
                  <a:tcPr/>
                </a:tc>
                <a:tc>
                  <a:txBody>
                    <a:bodyPr/>
                    <a:lstStyle/>
                    <a:p>
                      <a:r>
                        <a:rPr lang="it-IT" dirty="0"/>
                        <a:t>23 aprile</a:t>
                      </a:r>
                    </a:p>
                  </a:txBody>
                  <a:tcPr/>
                </a:tc>
                <a:extLst>
                  <a:ext uri="{0D108BD9-81ED-4DB2-BD59-A6C34878D82A}">
                    <a16:rowId xmlns:a16="http://schemas.microsoft.com/office/drawing/2014/main" val="10010"/>
                  </a:ext>
                </a:extLst>
              </a:tr>
              <a:tr h="307916">
                <a:tc>
                  <a:txBody>
                    <a:bodyPr/>
                    <a:lstStyle/>
                    <a:p>
                      <a:r>
                        <a:rPr lang="it-IT" dirty="0"/>
                        <a:t>Giornata dell’Europa</a:t>
                      </a:r>
                    </a:p>
                  </a:txBody>
                  <a:tcPr/>
                </a:tc>
                <a:tc>
                  <a:txBody>
                    <a:bodyPr/>
                    <a:lstStyle/>
                    <a:p>
                      <a:r>
                        <a:rPr lang="it-IT" dirty="0"/>
                        <a:t>9 maggio</a:t>
                      </a:r>
                    </a:p>
                  </a:txBody>
                  <a:tcPr/>
                </a:tc>
                <a:extLst>
                  <a:ext uri="{0D108BD9-81ED-4DB2-BD59-A6C34878D82A}">
                    <a16:rowId xmlns:a16="http://schemas.microsoft.com/office/drawing/2014/main" val="10011"/>
                  </a:ext>
                </a:extLst>
              </a:tr>
              <a:tr h="307916">
                <a:tc>
                  <a:txBody>
                    <a:bodyPr/>
                    <a:lstStyle/>
                    <a:p>
                      <a:r>
                        <a:rPr lang="it-IT" dirty="0"/>
                        <a:t>Giornata della legalità</a:t>
                      </a:r>
                    </a:p>
                  </a:txBody>
                  <a:tcPr/>
                </a:tc>
                <a:tc>
                  <a:txBody>
                    <a:bodyPr/>
                    <a:lstStyle/>
                    <a:p>
                      <a:r>
                        <a:rPr lang="it-IT" dirty="0"/>
                        <a:t>17/18 maggio</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69492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6252" y="260648"/>
            <a:ext cx="8712968" cy="6463308"/>
          </a:xfrm>
          <a:prstGeom prst="rect">
            <a:avLst/>
          </a:prstGeom>
        </p:spPr>
        <p:txBody>
          <a:bodyPr wrap="square">
            <a:spAutoFit/>
          </a:bodyPr>
          <a:lstStyle/>
          <a:p>
            <a:r>
              <a:rPr lang="it-IT" b="1" dirty="0">
                <a:latin typeface="Comic Sans MS" panose="030F0702030302020204" pitchFamily="66" charset="0"/>
              </a:rPr>
              <a:t>RETI E CONVENZIONI ATTIVATE </a:t>
            </a:r>
          </a:p>
          <a:p>
            <a:endParaRPr lang="it-IT" b="1" dirty="0">
              <a:latin typeface="Comic Sans MS" panose="030F0702030302020204" pitchFamily="66" charset="0"/>
            </a:endParaRPr>
          </a:p>
          <a:p>
            <a:pPr marL="285750" indent="-285750">
              <a:buFont typeface="Arial" panose="020B0604020202020204" pitchFamily="34" charset="0"/>
              <a:buChar char="•"/>
            </a:pPr>
            <a:r>
              <a:rPr lang="it-IT" dirty="0"/>
              <a:t> Rete ambito 13 </a:t>
            </a:r>
          </a:p>
          <a:p>
            <a:pPr marL="285750" indent="-285750">
              <a:buFont typeface="Arial" panose="020B0604020202020204" pitchFamily="34" charset="0"/>
              <a:buChar char="•"/>
            </a:pPr>
            <a:r>
              <a:rPr lang="it-IT" dirty="0"/>
              <a:t> Asl Roma 5 </a:t>
            </a:r>
          </a:p>
          <a:p>
            <a:pPr marL="285750" indent="-285750">
              <a:buFont typeface="Arial" panose="020B0604020202020204" pitchFamily="34" charset="0"/>
              <a:buChar char="•"/>
            </a:pPr>
            <a:r>
              <a:rPr lang="it-IT" dirty="0"/>
              <a:t> Università di Tor Vergata </a:t>
            </a:r>
          </a:p>
          <a:p>
            <a:pPr marL="285750" indent="-285750">
              <a:buFont typeface="Arial" panose="020B0604020202020204" pitchFamily="34" charset="0"/>
              <a:buChar char="•"/>
            </a:pPr>
            <a:r>
              <a:rPr lang="it-IT" dirty="0"/>
              <a:t> Università di Roma tre </a:t>
            </a:r>
          </a:p>
          <a:p>
            <a:pPr marL="285750" indent="-285750">
              <a:buFont typeface="Arial" panose="020B0604020202020204" pitchFamily="34" charset="0"/>
              <a:buChar char="•"/>
            </a:pPr>
            <a:r>
              <a:rPr lang="it-IT" dirty="0"/>
              <a:t> Rete POAP</a:t>
            </a:r>
          </a:p>
          <a:p>
            <a:pPr marL="285750" indent="-285750">
              <a:buFont typeface="Arial" panose="020B0604020202020204" pitchFamily="34" charset="0"/>
              <a:buChar char="•"/>
            </a:pPr>
            <a:r>
              <a:rPr lang="it-IT" dirty="0"/>
              <a:t> Liceo Statale “R. Cartesio” di Olevano Romano </a:t>
            </a:r>
          </a:p>
          <a:p>
            <a:pPr marL="285750" indent="-285750">
              <a:buFont typeface="Arial" panose="020B0604020202020204" pitchFamily="34" charset="0"/>
              <a:buChar char="•"/>
            </a:pPr>
            <a:r>
              <a:rPr lang="it-IT" dirty="0"/>
              <a:t> Rete Oltre l’aula – Service Learning</a:t>
            </a:r>
          </a:p>
          <a:p>
            <a:r>
              <a:rPr lang="it-IT" b="1" dirty="0"/>
              <a:t>PIANO DI FORMAZIONE DEL PERSONALE DOCENTE </a:t>
            </a:r>
          </a:p>
          <a:p>
            <a:pPr algn="just"/>
            <a:r>
              <a:rPr lang="it-IT" dirty="0"/>
              <a:t>Il collegio redige, definisce e delibera Il PIANO DI FORMAZIONE Triennale, parte integrante del PTOF, ispirato a quello nazionale, che si raccorda con le esigenze formative della rete d’ambito ma, allo stesso tempo, si adatta ai bisogni formativi espressi dai docenti e dal personale ATA. </a:t>
            </a:r>
          </a:p>
          <a:p>
            <a:pPr algn="just"/>
            <a:r>
              <a:rPr lang="it-IT" dirty="0"/>
              <a:t>La formazione in servizio è finalizzata a migliorare gli esiti di apprendimento degli allievi e la loro piena educazione ad una cittadinanza responsabile, attraverso una duplice strategia:  </a:t>
            </a:r>
          </a:p>
          <a:p>
            <a:pPr algn="just"/>
            <a:r>
              <a:rPr lang="it-IT" dirty="0"/>
              <a:t>a) sostenere e sviluppare la ricerca e l'innovazione educativa per migliorare l'azione didattica, la qualità degli ambienti di apprendimento e il benessere dell’organizzazione;  </a:t>
            </a:r>
          </a:p>
          <a:p>
            <a:pPr algn="just"/>
            <a:r>
              <a:rPr lang="it-IT" dirty="0"/>
              <a:t>b) promuovere un sistema di opportunità di crescita e sviluppo professionale per tutti gli operatori scolastici e per l'intera comunità scolastica. </a:t>
            </a:r>
          </a:p>
          <a:p>
            <a:pPr algn="just"/>
            <a:r>
              <a:rPr lang="it-IT" dirty="0"/>
              <a:t>La nostra scuola partecipa alle azioni formative proposte dall’Ambito  13. </a:t>
            </a:r>
          </a:p>
          <a:p>
            <a:pPr algn="just"/>
            <a:r>
              <a:rPr lang="it-IT" dirty="0"/>
              <a:t>Il personale docente inoltre, ogni anno, partecipa alla formazione sulla sicurezza e sulla privacy. </a:t>
            </a:r>
          </a:p>
        </p:txBody>
      </p:sp>
    </p:spTree>
    <p:extLst>
      <p:ext uri="{BB962C8B-B14F-4D97-AF65-F5344CB8AC3E}">
        <p14:creationId xmlns:p14="http://schemas.microsoft.com/office/powerpoint/2010/main" val="357497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19256" cy="562074"/>
          </a:xfrm>
        </p:spPr>
        <p:txBody>
          <a:bodyPr>
            <a:normAutofit/>
          </a:bodyPr>
          <a:lstStyle/>
          <a:p>
            <a:r>
              <a:rPr lang="it-IT" sz="2400" b="1" dirty="0">
                <a:latin typeface="Comic Sans MS" panose="030F0702030302020204" pitchFamily="66" charset="0"/>
              </a:rPr>
              <a:t>CONTESTO</a:t>
            </a:r>
          </a:p>
        </p:txBody>
      </p:sp>
      <p:sp>
        <p:nvSpPr>
          <p:cNvPr id="3" name="Segnaposto contenuto 2"/>
          <p:cNvSpPr>
            <a:spLocks noGrp="1"/>
          </p:cNvSpPr>
          <p:nvPr>
            <p:ph idx="1"/>
          </p:nvPr>
        </p:nvSpPr>
        <p:spPr>
          <a:xfrm>
            <a:off x="107504" y="764704"/>
            <a:ext cx="8928992" cy="5688631"/>
          </a:xfrm>
        </p:spPr>
        <p:txBody>
          <a:bodyPr>
            <a:noAutofit/>
          </a:bodyPr>
          <a:lstStyle/>
          <a:p>
            <a:pPr marL="0" indent="0" algn="just">
              <a:buNone/>
            </a:pPr>
            <a:r>
              <a:rPr lang="it-IT" sz="2200" b="0" i="0" dirty="0">
                <a:solidFill>
                  <a:srgbClr val="000000"/>
                </a:solidFill>
                <a:effectLst/>
              </a:rPr>
              <a:t>Per la quasi totalità collinare, il territorio dei quattro comuni, facenti parte della provincia di Roma (dalla quale distano circa 60 Km), ha una popolazione che si aggira intorno alle diecimila unità. A livello urbanistico i residenti vivono soprattutto nel paese, sia nel centro storico sia nei nuovi insediamenti; numerosi nelle unità abitative dislocate nelle vicine campagne. Per quanto concerne il tessuto economico, si nota una discreta presenza dell'artigianato e della piccola industria, mentre la maggior parte della popolazione è impiegata nel settore terziario e soggetta al fenomeno del pendolarismo diretto soprattutto verso la capitale. Nel settore primario predominano le colture della vite e dell'olivo che vengono gestite prevalentemente a livello familiare. Sono presenti nel territorio testimonianze storiche e bellezze naturali-paesaggistiche che favoriscono un discreto movimento turistico, anche straniero. I giovani, possono usufruire di stimoli e attività sportivo-culturali da parte di associazioni che operano nei paesi; la scuola resta un punto di riferimento molto importante per la sua offerta formativa e per il valore socializzante che riveste.</a:t>
            </a:r>
            <a:endParaRPr lang="it-IT" sz="2200" dirty="0"/>
          </a:p>
        </p:txBody>
      </p:sp>
    </p:spTree>
    <p:extLst>
      <p:ext uri="{BB962C8B-B14F-4D97-AF65-F5344CB8AC3E}">
        <p14:creationId xmlns:p14="http://schemas.microsoft.com/office/powerpoint/2010/main" val="209560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charset="0"/>
              <a:cs typeface="Arial" charset="0"/>
            </a:endParaRPr>
          </a:p>
        </p:txBody>
      </p:sp>
      <p:sp>
        <p:nvSpPr>
          <p:cNvPr id="5"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charset="0"/>
              <a:cs typeface="Arial"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093" y="1484784"/>
            <a:ext cx="1088098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971600" y="404664"/>
            <a:ext cx="7744428" cy="584775"/>
          </a:xfrm>
          <a:prstGeom prst="rect">
            <a:avLst/>
          </a:prstGeom>
          <a:noFill/>
        </p:spPr>
        <p:txBody>
          <a:bodyPr wrap="none" rtlCol="0">
            <a:spAutoFit/>
          </a:bodyPr>
          <a:lstStyle/>
          <a:p>
            <a:r>
              <a:rPr lang="it-IT" sz="3200" b="1" dirty="0">
                <a:latin typeface="Comic Sans MS" panose="030F0702030302020204" pitchFamily="66" charset="0"/>
              </a:rPr>
              <a:t>I COMUNI DEL NOSTRO ISTITUTO</a:t>
            </a:r>
          </a:p>
        </p:txBody>
      </p:sp>
    </p:spTree>
    <p:extLst>
      <p:ext uri="{BB962C8B-B14F-4D97-AF65-F5344CB8AC3E}">
        <p14:creationId xmlns:p14="http://schemas.microsoft.com/office/powerpoint/2010/main" val="408447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128" y="125129"/>
            <a:ext cx="8839360" cy="3662541"/>
          </a:xfrm>
          <a:prstGeom prst="rect">
            <a:avLst/>
          </a:prstGeom>
        </p:spPr>
        <p:txBody>
          <a:bodyPr wrap="square">
            <a:spAutoFit/>
          </a:bodyPr>
          <a:lstStyle/>
          <a:p>
            <a:pPr algn="ctr"/>
            <a:r>
              <a:rPr lang="it-IT" sz="2800" b="1" i="0" dirty="0">
                <a:solidFill>
                  <a:srgbClr val="000000"/>
                </a:solidFill>
                <a:effectLst/>
                <a:latin typeface="Comic Sans MS" panose="030F0702030302020204" pitchFamily="66" charset="0"/>
              </a:rPr>
              <a:t>CARATTERISTICHE PRINCIPALI DELLA SCUOLA</a:t>
            </a:r>
          </a:p>
          <a:p>
            <a:r>
              <a:rPr lang="it-IT" sz="2000" b="0" i="0" dirty="0">
                <a:solidFill>
                  <a:srgbClr val="000000"/>
                </a:solidFill>
                <a:effectLst/>
              </a:rPr>
              <a:t>L’Istituto Comprensivo di Olevano Romano, a seguito di dimensionamento scolastico, dal 01/09/2020, è costituito dagli alunni della scuola dell’Infanzia, Primaria e Secondaria di primo grado di quattro comuni: Olevano Romano, Bellegra, Rocca Santo Stefano e Roiate. </a:t>
            </a:r>
            <a:endParaRPr lang="it-IT" sz="2000" dirty="0">
              <a:solidFill>
                <a:srgbClr val="000000"/>
              </a:solidFill>
              <a:effectLst/>
            </a:endParaRPr>
          </a:p>
          <a:p>
            <a:pPr algn="ctr"/>
            <a:endParaRPr lang="it-IT" sz="2400" b="1" i="0" dirty="0">
              <a:solidFill>
                <a:srgbClr val="000000"/>
              </a:solidFill>
              <a:effectLst/>
              <a:latin typeface="Comic Sans MS" panose="030F0702030302020204" pitchFamily="66" charset="0"/>
            </a:endParaRPr>
          </a:p>
          <a:p>
            <a:pPr algn="ctr"/>
            <a:endParaRPr lang="it-IT" sz="2400" b="1" i="0" dirty="0">
              <a:solidFill>
                <a:srgbClr val="000000"/>
              </a:solidFill>
              <a:effectLst/>
              <a:latin typeface="Comic Sans MS" panose="030F0702030302020204" pitchFamily="66" charset="0"/>
            </a:endParaRPr>
          </a:p>
          <a:p>
            <a:pPr algn="ctr"/>
            <a:r>
              <a:rPr lang="it-IT" sz="2400" b="1" i="0" dirty="0">
                <a:solidFill>
                  <a:srgbClr val="000000"/>
                </a:solidFill>
                <a:effectLst/>
                <a:latin typeface="Comic Sans MS" panose="030F0702030302020204" pitchFamily="66" charset="0"/>
              </a:rPr>
              <a:t>Istituto Comprensivo di Olevano Romano </a:t>
            </a:r>
          </a:p>
          <a:p>
            <a:pPr algn="ctr"/>
            <a:r>
              <a:rPr lang="it-IT" sz="2400" b="1" i="0" dirty="0">
                <a:solidFill>
                  <a:srgbClr val="000000"/>
                </a:solidFill>
                <a:effectLst/>
                <a:latin typeface="Comic Sans MS" panose="030F0702030302020204" pitchFamily="66" charset="0"/>
              </a:rPr>
              <a:t>(Sede Principale)</a:t>
            </a:r>
            <a:endParaRPr lang="it-IT" sz="2400" dirty="0">
              <a:solidFill>
                <a:srgbClr val="000000"/>
              </a:solidFill>
              <a:effectLst/>
              <a:latin typeface="Comic Sans MS" panose="030F0702030302020204" pitchFamily="66"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1330318942"/>
              </p:ext>
            </p:extLst>
          </p:nvPr>
        </p:nvGraphicFramePr>
        <p:xfrm>
          <a:off x="1547664" y="3861048"/>
          <a:ext cx="6096000" cy="1752600"/>
        </p:xfrm>
        <a:graphic>
          <a:graphicData uri="http://schemas.openxmlformats.org/drawingml/2006/table">
            <a:tbl>
              <a:tblPr firstRow="1" bandRow="1">
                <a:tableStyleId>{5C22544A-7EE6-4342-B048-85BDC9FD1C3A}</a:tableStyleId>
              </a:tblPr>
              <a:tblGrid>
                <a:gridCol w="1707040">
                  <a:extLst>
                    <a:ext uri="{9D8B030D-6E8A-4147-A177-3AD203B41FA5}">
                      <a16:colId xmlns:a16="http://schemas.microsoft.com/office/drawing/2014/main" val="20000"/>
                    </a:ext>
                  </a:extLst>
                </a:gridCol>
                <a:gridCol w="4388960">
                  <a:extLst>
                    <a:ext uri="{9D8B030D-6E8A-4147-A177-3AD203B41FA5}">
                      <a16:colId xmlns:a16="http://schemas.microsoft.com/office/drawing/2014/main" val="20001"/>
                    </a:ext>
                  </a:extLst>
                </a:gridCol>
              </a:tblGrid>
              <a:tr h="370840">
                <a:tc>
                  <a:txBody>
                    <a:bodyPr/>
                    <a:lstStyle/>
                    <a:p>
                      <a:r>
                        <a:rPr lang="it-IT" dirty="0"/>
                        <a:t>PEC</a:t>
                      </a:r>
                    </a:p>
                  </a:txBody>
                  <a:tcPr/>
                </a:tc>
                <a:tc>
                  <a:txBody>
                    <a:bodyPr/>
                    <a:lstStyle/>
                    <a:p>
                      <a:r>
                        <a:rPr lang="it-IT" dirty="0"/>
                        <a:t>rmic8am006@pec.istruzione.it</a:t>
                      </a:r>
                    </a:p>
                  </a:txBody>
                  <a:tcPr/>
                </a:tc>
                <a:extLst>
                  <a:ext uri="{0D108BD9-81ED-4DB2-BD59-A6C34878D82A}">
                    <a16:rowId xmlns:a16="http://schemas.microsoft.com/office/drawing/2014/main" val="10000"/>
                  </a:ext>
                </a:extLst>
              </a:tr>
              <a:tr h="370840">
                <a:tc>
                  <a:txBody>
                    <a:bodyPr/>
                    <a:lstStyle/>
                    <a:p>
                      <a:r>
                        <a:rPr lang="it-IT" dirty="0"/>
                        <a:t>INDIRIZZO</a:t>
                      </a:r>
                    </a:p>
                    <a:p>
                      <a:r>
                        <a:rPr lang="it-IT" dirty="0"/>
                        <a:t>TELEFONO</a:t>
                      </a:r>
                    </a:p>
                  </a:txBody>
                  <a:tcPr/>
                </a:tc>
                <a:tc>
                  <a:txBody>
                    <a:bodyPr/>
                    <a:lstStyle/>
                    <a:p>
                      <a:r>
                        <a:rPr lang="it-IT" dirty="0"/>
                        <a:t>Piazza Karol Wojtyla, 1   Olevano Romano</a:t>
                      </a:r>
                    </a:p>
                    <a:p>
                      <a:r>
                        <a:rPr lang="it-IT" dirty="0"/>
                        <a:t>06/9564021</a:t>
                      </a:r>
                    </a:p>
                  </a:txBody>
                  <a:tcPr/>
                </a:tc>
                <a:extLst>
                  <a:ext uri="{0D108BD9-81ED-4DB2-BD59-A6C34878D82A}">
                    <a16:rowId xmlns:a16="http://schemas.microsoft.com/office/drawing/2014/main" val="10001"/>
                  </a:ext>
                </a:extLst>
              </a:tr>
              <a:tr h="370840">
                <a:tc>
                  <a:txBody>
                    <a:bodyPr/>
                    <a:lstStyle/>
                    <a:p>
                      <a:r>
                        <a:rPr lang="it-IT" dirty="0"/>
                        <a:t>E-MAIL</a:t>
                      </a:r>
                    </a:p>
                  </a:txBody>
                  <a:tcPr/>
                </a:tc>
                <a:tc>
                  <a:txBody>
                    <a:bodyPr/>
                    <a:lstStyle/>
                    <a:p>
                      <a:r>
                        <a:rPr lang="it-IT" dirty="0"/>
                        <a:t>rmic8am006@istruzione.it</a:t>
                      </a:r>
                    </a:p>
                  </a:txBody>
                  <a:tcPr/>
                </a:tc>
                <a:extLst>
                  <a:ext uri="{0D108BD9-81ED-4DB2-BD59-A6C34878D82A}">
                    <a16:rowId xmlns:a16="http://schemas.microsoft.com/office/drawing/2014/main" val="10002"/>
                  </a:ext>
                </a:extLst>
              </a:tr>
              <a:tr h="370840">
                <a:tc>
                  <a:txBody>
                    <a:bodyPr/>
                    <a:lstStyle/>
                    <a:p>
                      <a:r>
                        <a:rPr lang="it-IT" dirty="0"/>
                        <a:t>SITO WEB</a:t>
                      </a:r>
                    </a:p>
                  </a:txBody>
                  <a:tcPr/>
                </a:tc>
                <a:tc>
                  <a:txBody>
                    <a:bodyPr/>
                    <a:lstStyle/>
                    <a:p>
                      <a:r>
                        <a:rPr lang="it-IT" dirty="0"/>
                        <a:t>www.icolevanoromano.edu.it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092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
            <a:ext cx="1902941" cy="121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555776" y="1313768"/>
            <a:ext cx="3960440" cy="400110"/>
          </a:xfrm>
          <a:prstGeom prst="rect">
            <a:avLst/>
          </a:prstGeom>
          <a:noFill/>
        </p:spPr>
        <p:txBody>
          <a:bodyPr wrap="square" rtlCol="0">
            <a:spAutoFit/>
          </a:bodyPr>
          <a:lstStyle/>
          <a:p>
            <a:pPr algn="ctr"/>
            <a:r>
              <a:rPr lang="it-IT" sz="2000" b="1" dirty="0"/>
              <a:t>Plesso di Olevano Romano</a:t>
            </a:r>
          </a:p>
        </p:txBody>
      </p:sp>
      <p:graphicFrame>
        <p:nvGraphicFramePr>
          <p:cNvPr id="4" name="Tabella 3"/>
          <p:cNvGraphicFramePr>
            <a:graphicFrameLocks noGrp="1"/>
          </p:cNvGraphicFramePr>
          <p:nvPr>
            <p:extLst>
              <p:ext uri="{D42A27DB-BD31-4B8C-83A1-F6EECF244321}">
                <p14:modId xmlns:p14="http://schemas.microsoft.com/office/powerpoint/2010/main" val="949281486"/>
              </p:ext>
            </p:extLst>
          </p:nvPr>
        </p:nvGraphicFramePr>
        <p:xfrm>
          <a:off x="443780" y="1214707"/>
          <a:ext cx="7855124" cy="2367411"/>
        </p:xfrm>
        <a:graphic>
          <a:graphicData uri="http://schemas.openxmlformats.org/drawingml/2006/table">
            <a:tbl>
              <a:tblPr firstRow="1" bandRow="1">
                <a:tableStyleId>{5C22544A-7EE6-4342-B048-85BDC9FD1C3A}</a:tableStyleId>
              </a:tblPr>
              <a:tblGrid>
                <a:gridCol w="2046478">
                  <a:extLst>
                    <a:ext uri="{9D8B030D-6E8A-4147-A177-3AD203B41FA5}">
                      <a16:colId xmlns:a16="http://schemas.microsoft.com/office/drawing/2014/main" val="20000"/>
                    </a:ext>
                  </a:extLst>
                </a:gridCol>
                <a:gridCol w="2904323">
                  <a:extLst>
                    <a:ext uri="{9D8B030D-6E8A-4147-A177-3AD203B41FA5}">
                      <a16:colId xmlns:a16="http://schemas.microsoft.com/office/drawing/2014/main" val="20001"/>
                    </a:ext>
                  </a:extLst>
                </a:gridCol>
                <a:gridCol w="2904323">
                  <a:extLst>
                    <a:ext uri="{9D8B030D-6E8A-4147-A177-3AD203B41FA5}">
                      <a16:colId xmlns:a16="http://schemas.microsoft.com/office/drawing/2014/main" val="20002"/>
                    </a:ext>
                  </a:extLst>
                </a:gridCol>
              </a:tblGrid>
              <a:tr h="1107121">
                <a:tc>
                  <a:txBody>
                    <a:bodyPr/>
                    <a:lstStyle/>
                    <a:p>
                      <a:pPr marL="67945">
                        <a:spcBef>
                          <a:spcPts val="5"/>
                        </a:spcBef>
                        <a:spcAft>
                          <a:spcPts val="0"/>
                        </a:spcAft>
                      </a:pPr>
                      <a:r>
                        <a:rPr lang="it-IT" sz="1600" b="1" dirty="0">
                          <a:effectLst/>
                          <a:latin typeface="Calibri"/>
                          <a:ea typeface="Calibri"/>
                          <a:cs typeface="Times New Roman"/>
                        </a:rPr>
                        <a:t>SCUOLA</a:t>
                      </a:r>
                    </a:p>
                    <a:p>
                      <a:pPr marL="67945">
                        <a:spcBef>
                          <a:spcPts val="580"/>
                        </a:spcBef>
                        <a:spcAft>
                          <a:spcPts val="0"/>
                        </a:spcAft>
                      </a:pPr>
                      <a:r>
                        <a:rPr lang="it-IT" sz="1600" b="1" dirty="0">
                          <a:effectLst/>
                          <a:latin typeface="Calibri"/>
                          <a:ea typeface="Calibri"/>
                          <a:cs typeface="Times New Roman"/>
                        </a:rPr>
                        <a:t>DELL’INFANZIA </a:t>
                      </a:r>
                    </a:p>
                  </a:txBody>
                  <a:tcPr marL="0" marR="0" marT="0" marB="0"/>
                </a:tc>
                <a:tc>
                  <a:txBody>
                    <a:bodyPr/>
                    <a:lstStyle/>
                    <a:p>
                      <a:pPr marL="67945">
                        <a:spcBef>
                          <a:spcPts val="125"/>
                        </a:spcBef>
                        <a:spcAft>
                          <a:spcPts val="0"/>
                        </a:spcAft>
                      </a:pPr>
                      <a:r>
                        <a:rPr lang="it-IT" sz="1600" b="1" dirty="0">
                          <a:effectLst/>
                          <a:latin typeface="Calibri"/>
                          <a:ea typeface="Calibri"/>
                          <a:cs typeface="Times New Roman"/>
                        </a:rPr>
                        <a:t>RMAA8AM013</a:t>
                      </a:r>
                      <a:endParaRPr lang="it-IT" sz="1600" dirty="0">
                        <a:effectLst/>
                        <a:latin typeface="Calibri"/>
                        <a:ea typeface="Calibri"/>
                        <a:cs typeface="Times New Roman"/>
                      </a:endParaRPr>
                    </a:p>
                  </a:txBody>
                  <a:tcPr marL="0" marR="0" marT="0" marB="0"/>
                </a:tc>
                <a:tc>
                  <a:txBody>
                    <a:bodyPr/>
                    <a:lstStyle/>
                    <a:p>
                      <a:pPr marL="342900" marR="170815" lvl="0" indent="-342900">
                        <a:spcBef>
                          <a:spcPts val="125"/>
                        </a:spcBef>
                        <a:spcAft>
                          <a:spcPts val="0"/>
                        </a:spcAft>
                        <a:buSzPts val="1100"/>
                        <a:buFont typeface="Calibri"/>
                        <a:buChar char="●"/>
                        <a:tabLst>
                          <a:tab pos="524510" algn="l"/>
                          <a:tab pos="525145" algn="l"/>
                        </a:tabLst>
                      </a:pPr>
                      <a:r>
                        <a:rPr lang="it-IT" sz="1600" b="1" dirty="0">
                          <a:effectLst/>
                          <a:latin typeface="Calibri"/>
                          <a:ea typeface="Calibri"/>
                          <a:cs typeface="Times New Roman"/>
                        </a:rPr>
                        <a:t>2 sezioni a tempo ridotto (25</a:t>
                      </a:r>
                      <a:r>
                        <a:rPr lang="it-IT" sz="1600" b="1" spc="-235" dirty="0">
                          <a:effectLst/>
                          <a:latin typeface="Calibri"/>
                          <a:ea typeface="Calibri"/>
                          <a:cs typeface="Times New Roman"/>
                        </a:rPr>
                        <a:t> </a:t>
                      </a:r>
                      <a:r>
                        <a:rPr lang="it-IT" sz="1600" b="1" dirty="0">
                          <a:effectLst/>
                          <a:latin typeface="Calibri"/>
                          <a:ea typeface="Calibri"/>
                          <a:cs typeface="Times New Roman"/>
                        </a:rPr>
                        <a:t>ore</a:t>
                      </a:r>
                      <a:r>
                        <a:rPr lang="it-IT" sz="1600" b="1" spc="-10" dirty="0">
                          <a:effectLst/>
                          <a:latin typeface="Calibri"/>
                          <a:ea typeface="Calibri"/>
                          <a:cs typeface="Times New Roman"/>
                        </a:rPr>
                        <a:t> </a:t>
                      </a:r>
                      <a:r>
                        <a:rPr lang="it-IT" sz="1600" b="1" dirty="0">
                          <a:effectLst/>
                          <a:latin typeface="Calibri"/>
                          <a:ea typeface="Calibri"/>
                          <a:cs typeface="Times New Roman"/>
                        </a:rPr>
                        <a:t>settimanali)</a:t>
                      </a:r>
                      <a:endParaRPr lang="it-IT" sz="1600" dirty="0">
                        <a:effectLst/>
                        <a:latin typeface="Calibri"/>
                        <a:ea typeface="Calibri"/>
                        <a:cs typeface="Times New Roman"/>
                      </a:endParaRPr>
                    </a:p>
                    <a:p>
                      <a:pPr marL="342900" marR="306070" lvl="0" indent="-342900">
                        <a:lnSpc>
                          <a:spcPct val="110000"/>
                        </a:lnSpc>
                        <a:spcBef>
                          <a:spcPts val="135"/>
                        </a:spcBef>
                        <a:spcAft>
                          <a:spcPts val="0"/>
                        </a:spcAft>
                        <a:buSzPts val="1100"/>
                        <a:buFont typeface="Calibri"/>
                        <a:buChar char="●"/>
                        <a:tabLst>
                          <a:tab pos="524510" algn="l"/>
                          <a:tab pos="525145" algn="l"/>
                        </a:tabLst>
                      </a:pPr>
                      <a:r>
                        <a:rPr lang="it-IT" sz="1600" b="1" dirty="0">
                          <a:effectLst/>
                          <a:latin typeface="Calibri"/>
                          <a:ea typeface="Calibri"/>
                          <a:cs typeface="Times New Roman"/>
                        </a:rPr>
                        <a:t>4 sezioni a tempo normale</a:t>
                      </a:r>
                      <a:r>
                        <a:rPr lang="it-IT" sz="1600" b="1" spc="-235" dirty="0">
                          <a:effectLst/>
                          <a:latin typeface="Calibri"/>
                          <a:ea typeface="Calibri"/>
                          <a:cs typeface="Times New Roman"/>
                        </a:rPr>
                        <a:t> </a:t>
                      </a:r>
                      <a:r>
                        <a:rPr lang="it-IT" sz="1600" b="1" dirty="0">
                          <a:effectLst/>
                          <a:latin typeface="Calibri"/>
                          <a:ea typeface="Calibri"/>
                          <a:cs typeface="Times New Roman"/>
                        </a:rPr>
                        <a:t>(40</a:t>
                      </a:r>
                      <a:r>
                        <a:rPr lang="it-IT" sz="1600" b="1" spc="-5" dirty="0">
                          <a:effectLst/>
                          <a:latin typeface="Calibri"/>
                          <a:ea typeface="Calibri"/>
                          <a:cs typeface="Times New Roman"/>
                        </a:rPr>
                        <a:t> </a:t>
                      </a:r>
                      <a:r>
                        <a:rPr lang="it-IT" sz="1600" b="1" dirty="0">
                          <a:effectLst/>
                          <a:latin typeface="Calibri"/>
                          <a:ea typeface="Calibri"/>
                          <a:cs typeface="Times New Roman"/>
                        </a:rPr>
                        <a:t>ore</a:t>
                      </a:r>
                      <a:r>
                        <a:rPr lang="it-IT" sz="1600" b="1" spc="-10" dirty="0">
                          <a:effectLst/>
                          <a:latin typeface="Calibri"/>
                          <a:ea typeface="Calibri"/>
                          <a:cs typeface="Times New Roman"/>
                        </a:rPr>
                        <a:t> </a:t>
                      </a:r>
                      <a:r>
                        <a:rPr lang="it-IT" sz="1600" b="1" dirty="0">
                          <a:effectLst/>
                          <a:latin typeface="Calibri"/>
                          <a:ea typeface="Calibri"/>
                          <a:cs typeface="Times New Roman"/>
                        </a:rPr>
                        <a:t>settimanali)</a:t>
                      </a:r>
                      <a:endParaRPr lang="it-IT" sz="1600" dirty="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864096">
                <a:tc>
                  <a:txBody>
                    <a:bodyPr/>
                    <a:lstStyle/>
                    <a:p>
                      <a:pPr marL="67945">
                        <a:spcBef>
                          <a:spcPts val="5"/>
                        </a:spcBef>
                        <a:spcAft>
                          <a:spcPts val="0"/>
                        </a:spcAft>
                      </a:pPr>
                      <a:r>
                        <a:rPr lang="it-IT" sz="1600" b="1" dirty="0">
                          <a:effectLst/>
                          <a:latin typeface="Calibri"/>
                          <a:ea typeface="Calibri"/>
                          <a:cs typeface="Times New Roman"/>
                        </a:rPr>
                        <a:t>SCUOLA</a:t>
                      </a:r>
                      <a:r>
                        <a:rPr lang="it-IT" sz="1600" b="1" spc="-10" dirty="0">
                          <a:effectLst/>
                          <a:latin typeface="Calibri"/>
                          <a:ea typeface="Calibri"/>
                          <a:cs typeface="Times New Roman"/>
                        </a:rPr>
                        <a:t> </a:t>
                      </a:r>
                      <a:r>
                        <a:rPr lang="it-IT" sz="1600" b="1" dirty="0">
                          <a:effectLst/>
                          <a:latin typeface="Calibri"/>
                          <a:ea typeface="Calibri"/>
                          <a:cs typeface="Times New Roman"/>
                        </a:rPr>
                        <a:t>PRIMARIA</a:t>
                      </a:r>
                      <a:endParaRPr lang="it-IT" sz="1600" dirty="0">
                        <a:effectLst/>
                        <a:latin typeface="Calibri"/>
                        <a:ea typeface="Calibri"/>
                        <a:cs typeface="Times New Roman"/>
                      </a:endParaRPr>
                    </a:p>
                  </a:txBody>
                  <a:tcPr marL="0" marR="0" marT="0" marB="0"/>
                </a:tc>
                <a:tc>
                  <a:txBody>
                    <a:bodyPr/>
                    <a:lstStyle/>
                    <a:p>
                      <a:pPr marL="67945">
                        <a:spcBef>
                          <a:spcPts val="5"/>
                        </a:spcBef>
                        <a:spcAft>
                          <a:spcPts val="0"/>
                        </a:spcAft>
                      </a:pPr>
                      <a:r>
                        <a:rPr lang="it-IT" sz="1600" b="1" dirty="0">
                          <a:effectLst/>
                          <a:latin typeface="Calibri"/>
                          <a:ea typeface="Calibri"/>
                          <a:cs typeface="Times New Roman"/>
                        </a:rPr>
                        <a:t>RMEE8AM006</a:t>
                      </a:r>
                      <a:endParaRPr lang="it-IT" sz="1600" dirty="0">
                        <a:effectLst/>
                        <a:latin typeface="Calibri"/>
                        <a:ea typeface="Calibri"/>
                        <a:cs typeface="Times New Roman"/>
                      </a:endParaRPr>
                    </a:p>
                  </a:txBody>
                  <a:tcPr marL="0" marR="0" marT="0" marB="0"/>
                </a:tc>
                <a:tc>
                  <a:txBody>
                    <a:bodyPr/>
                    <a:lstStyle/>
                    <a:p>
                      <a:pPr marL="67310">
                        <a:spcBef>
                          <a:spcPts val="5"/>
                        </a:spcBef>
                        <a:spcAft>
                          <a:spcPts val="0"/>
                        </a:spcAft>
                      </a:pPr>
                      <a:r>
                        <a:rPr lang="it-IT" sz="1600" b="1" dirty="0">
                          <a:effectLst/>
                          <a:latin typeface="Calibri"/>
                          <a:ea typeface="Calibri"/>
                          <a:cs typeface="Times New Roman"/>
                        </a:rPr>
                        <a:t>N°10</a:t>
                      </a:r>
                      <a:r>
                        <a:rPr lang="it-IT" sz="1600" b="1" spc="-20" dirty="0">
                          <a:effectLst/>
                          <a:latin typeface="Calibri"/>
                          <a:ea typeface="Calibri"/>
                          <a:cs typeface="Times New Roman"/>
                        </a:rPr>
                        <a:t> </a:t>
                      </a:r>
                      <a:r>
                        <a:rPr lang="it-IT" sz="1600" b="1" dirty="0">
                          <a:effectLst/>
                          <a:latin typeface="Calibri"/>
                          <a:ea typeface="Calibri"/>
                          <a:cs typeface="Times New Roman"/>
                        </a:rPr>
                        <a:t>classi</a:t>
                      </a:r>
                      <a:r>
                        <a:rPr lang="it-IT" sz="1600" b="1" spc="-5" dirty="0">
                          <a:effectLst/>
                          <a:latin typeface="Calibri"/>
                          <a:ea typeface="Calibri"/>
                          <a:cs typeface="Times New Roman"/>
                        </a:rPr>
                        <a:t> </a:t>
                      </a:r>
                      <a:r>
                        <a:rPr lang="it-IT" sz="1600" b="1" dirty="0">
                          <a:effectLst/>
                          <a:latin typeface="Calibri"/>
                          <a:ea typeface="Calibri"/>
                          <a:cs typeface="Times New Roman"/>
                        </a:rPr>
                        <a:t>di</a:t>
                      </a:r>
                      <a:r>
                        <a:rPr lang="it-IT" sz="1600" b="1" spc="-15" dirty="0">
                          <a:effectLst/>
                          <a:latin typeface="Calibri"/>
                          <a:ea typeface="Calibri"/>
                          <a:cs typeface="Times New Roman"/>
                        </a:rPr>
                        <a:t> </a:t>
                      </a:r>
                      <a:r>
                        <a:rPr lang="it-IT" sz="1600" b="1" dirty="0">
                          <a:effectLst/>
                          <a:latin typeface="Calibri"/>
                          <a:ea typeface="Calibri"/>
                          <a:cs typeface="Times New Roman"/>
                        </a:rPr>
                        <a:t>cui:</a:t>
                      </a:r>
                      <a:endParaRPr lang="it-IT" sz="1600" dirty="0">
                        <a:effectLst/>
                        <a:latin typeface="Calibri"/>
                        <a:ea typeface="Calibri"/>
                        <a:cs typeface="Times New Roman"/>
                      </a:endParaRPr>
                    </a:p>
                    <a:p>
                      <a:pPr marL="342900" lvl="0" indent="-342900">
                        <a:spcBef>
                          <a:spcPts val="580"/>
                        </a:spcBef>
                        <a:spcAft>
                          <a:spcPts val="0"/>
                        </a:spcAft>
                        <a:buSzPts val="1100"/>
                        <a:buFont typeface="Calibri"/>
                        <a:buChar char="●"/>
                        <a:tabLst>
                          <a:tab pos="524510" algn="l"/>
                          <a:tab pos="525145" algn="l"/>
                        </a:tabLst>
                      </a:pPr>
                      <a:r>
                        <a:rPr lang="it-IT" sz="1600" b="1" spc="0" dirty="0">
                          <a:effectLst/>
                          <a:latin typeface="Calibri"/>
                          <a:ea typeface="Calibri"/>
                          <a:cs typeface="Times New Roman"/>
                        </a:rPr>
                        <a:t>10</a:t>
                      </a:r>
                      <a:r>
                        <a:rPr lang="it-IT" sz="1600" b="1" spc="-5" dirty="0">
                          <a:effectLst/>
                          <a:latin typeface="Calibri"/>
                          <a:ea typeface="Calibri"/>
                          <a:cs typeface="Times New Roman"/>
                        </a:rPr>
                        <a:t> </a:t>
                      </a:r>
                      <a:r>
                        <a:rPr lang="it-IT" sz="1600" b="1" dirty="0">
                          <a:effectLst/>
                          <a:latin typeface="Calibri"/>
                          <a:ea typeface="Calibri"/>
                          <a:cs typeface="Times New Roman"/>
                        </a:rPr>
                        <a:t>a tempo</a:t>
                      </a:r>
                      <a:r>
                        <a:rPr lang="it-IT" sz="1600" b="1" spc="-5" dirty="0">
                          <a:effectLst/>
                          <a:latin typeface="Calibri"/>
                          <a:ea typeface="Calibri"/>
                          <a:cs typeface="Times New Roman"/>
                        </a:rPr>
                        <a:t> </a:t>
                      </a:r>
                      <a:r>
                        <a:rPr lang="it-IT" sz="1600" b="1" dirty="0">
                          <a:effectLst/>
                          <a:latin typeface="Calibri"/>
                          <a:ea typeface="Calibri"/>
                          <a:cs typeface="Times New Roman"/>
                        </a:rPr>
                        <a:t>pieno</a:t>
                      </a:r>
                      <a:r>
                        <a:rPr lang="it-IT" sz="1600" b="1" spc="-15" dirty="0">
                          <a:effectLst/>
                          <a:latin typeface="Calibri"/>
                          <a:ea typeface="Calibri"/>
                          <a:cs typeface="Times New Roman"/>
                        </a:rPr>
                        <a:t> </a:t>
                      </a:r>
                      <a:r>
                        <a:rPr lang="it-IT" sz="1600" b="1" dirty="0">
                          <a:effectLst/>
                          <a:latin typeface="Calibri"/>
                          <a:ea typeface="Calibri"/>
                          <a:cs typeface="Times New Roman"/>
                        </a:rPr>
                        <a:t>(40 ore)</a:t>
                      </a:r>
                      <a:endParaRPr lang="it-IT" sz="1600" dirty="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396194">
                <a:tc>
                  <a:txBody>
                    <a:bodyPr/>
                    <a:lstStyle/>
                    <a:p>
                      <a:pPr marL="67945">
                        <a:lnSpc>
                          <a:spcPts val="1340"/>
                        </a:lnSpc>
                        <a:spcAft>
                          <a:spcPts val="0"/>
                        </a:spcAft>
                      </a:pPr>
                      <a:r>
                        <a:rPr lang="it-IT" sz="1600" b="1" dirty="0">
                          <a:effectLst/>
                          <a:latin typeface="Calibri"/>
                          <a:ea typeface="Calibri"/>
                          <a:cs typeface="Times New Roman"/>
                        </a:rPr>
                        <a:t>SCUOLA</a:t>
                      </a:r>
                      <a:r>
                        <a:rPr lang="it-IT" sz="1600" b="1" spc="-20" dirty="0">
                          <a:effectLst/>
                          <a:latin typeface="Calibri"/>
                          <a:ea typeface="Calibri"/>
                          <a:cs typeface="Times New Roman"/>
                        </a:rPr>
                        <a:t> </a:t>
                      </a:r>
                      <a:r>
                        <a:rPr lang="it-IT" sz="1600" b="1" dirty="0">
                          <a:effectLst/>
                          <a:latin typeface="Calibri"/>
                          <a:ea typeface="Calibri"/>
                          <a:cs typeface="Times New Roman"/>
                        </a:rPr>
                        <a:t>SEC.</a:t>
                      </a:r>
                      <a:r>
                        <a:rPr lang="it-IT" sz="1600" b="1" spc="-15" dirty="0">
                          <a:effectLst/>
                          <a:latin typeface="Calibri"/>
                          <a:ea typeface="Calibri"/>
                          <a:cs typeface="Times New Roman"/>
                        </a:rPr>
                        <a:t> </a:t>
                      </a:r>
                      <a:r>
                        <a:rPr lang="it-IT" sz="1600" b="1" dirty="0">
                          <a:effectLst/>
                          <a:latin typeface="Calibri"/>
                          <a:ea typeface="Calibri"/>
                          <a:cs typeface="Times New Roman"/>
                        </a:rPr>
                        <a:t>I°</a:t>
                      </a:r>
                      <a:r>
                        <a:rPr lang="it-IT" sz="1600" b="1" baseline="0" dirty="0">
                          <a:effectLst/>
                          <a:latin typeface="Calibri"/>
                          <a:ea typeface="Calibri"/>
                          <a:cs typeface="Times New Roman"/>
                        </a:rPr>
                        <a:t> </a:t>
                      </a:r>
                      <a:r>
                        <a:rPr lang="it-IT" sz="1600" b="1" dirty="0">
                          <a:effectLst/>
                          <a:latin typeface="Calibri"/>
                          <a:ea typeface="Calibri"/>
                          <a:cs typeface="Times New Roman"/>
                        </a:rPr>
                        <a:t>GRADO</a:t>
                      </a:r>
                      <a:endParaRPr lang="it-IT" sz="1600" dirty="0">
                        <a:effectLst/>
                        <a:latin typeface="Calibri"/>
                        <a:ea typeface="Calibri"/>
                        <a:cs typeface="Times New Roman"/>
                      </a:endParaRPr>
                    </a:p>
                  </a:txBody>
                  <a:tcPr marL="0" marR="0" marT="0" marB="0"/>
                </a:tc>
                <a:tc>
                  <a:txBody>
                    <a:bodyPr/>
                    <a:lstStyle/>
                    <a:p>
                      <a:pPr marL="67945">
                        <a:lnSpc>
                          <a:spcPts val="1340"/>
                        </a:lnSpc>
                        <a:spcAft>
                          <a:spcPts val="0"/>
                        </a:spcAft>
                      </a:pPr>
                      <a:r>
                        <a:rPr lang="it-IT" sz="1600" b="1" dirty="0">
                          <a:solidFill>
                            <a:schemeClr val="tx1"/>
                          </a:solidFill>
                          <a:effectLst/>
                          <a:latin typeface="Calibri"/>
                          <a:ea typeface="Calibri"/>
                          <a:cs typeface="Times New Roman"/>
                        </a:rPr>
                        <a:t>RMMM8AM017</a:t>
                      </a:r>
                      <a:endParaRPr lang="it-IT" sz="1600" dirty="0">
                        <a:solidFill>
                          <a:schemeClr val="tx1"/>
                        </a:solidFill>
                        <a:effectLst/>
                        <a:latin typeface="Calibri"/>
                        <a:ea typeface="Calibri"/>
                        <a:cs typeface="Times New Roman"/>
                      </a:endParaRPr>
                    </a:p>
                  </a:txBody>
                  <a:tcPr marL="0" marR="0" marT="0" marB="0"/>
                </a:tc>
                <a:tc>
                  <a:txBody>
                    <a:bodyPr/>
                    <a:lstStyle/>
                    <a:p>
                      <a:pPr marL="67310">
                        <a:lnSpc>
                          <a:spcPts val="1340"/>
                        </a:lnSpc>
                        <a:spcAft>
                          <a:spcPts val="0"/>
                        </a:spcAft>
                      </a:pPr>
                      <a:r>
                        <a:rPr lang="it-IT" sz="1600" b="1" dirty="0">
                          <a:solidFill>
                            <a:schemeClr val="tx1"/>
                          </a:solidFill>
                          <a:effectLst/>
                          <a:latin typeface="Calibri"/>
                          <a:ea typeface="Calibri"/>
                          <a:cs typeface="Times New Roman"/>
                        </a:rPr>
                        <a:t>N°</a:t>
                      </a:r>
                      <a:r>
                        <a:rPr lang="it-IT" sz="1600" b="1" spc="10" dirty="0">
                          <a:solidFill>
                            <a:schemeClr val="tx1"/>
                          </a:solidFill>
                          <a:effectLst/>
                          <a:latin typeface="Calibri"/>
                          <a:ea typeface="Calibri"/>
                          <a:cs typeface="Times New Roman"/>
                        </a:rPr>
                        <a:t> </a:t>
                      </a:r>
                      <a:r>
                        <a:rPr lang="it-IT" sz="1600" b="1" spc="0" dirty="0">
                          <a:solidFill>
                            <a:schemeClr val="tx1"/>
                          </a:solidFill>
                          <a:effectLst/>
                          <a:latin typeface="Calibri"/>
                          <a:ea typeface="Calibri"/>
                          <a:cs typeface="Times New Roman"/>
                        </a:rPr>
                        <a:t>6</a:t>
                      </a:r>
                      <a:r>
                        <a:rPr lang="it-IT" sz="1600" b="1" spc="260"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classi</a:t>
                      </a:r>
                      <a:r>
                        <a:rPr lang="it-IT" sz="1600" b="1" spc="25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a</a:t>
                      </a:r>
                      <a:r>
                        <a:rPr lang="it-IT" sz="1600" b="1" spc="26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30</a:t>
                      </a:r>
                      <a:r>
                        <a:rPr lang="it-IT" sz="1600" b="1" spc="260"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ore</a:t>
                      </a:r>
                      <a:r>
                        <a:rPr lang="it-IT" sz="1600" b="0" baseline="0"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settimanali</a:t>
                      </a:r>
                      <a:endParaRPr lang="it-IT" sz="1600" dirty="0">
                        <a:solidFill>
                          <a:schemeClr val="tx1"/>
                        </a:solidFill>
                        <a:effectLst/>
                        <a:latin typeface="Calibri"/>
                        <a:ea typeface="Calibri"/>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2" name="CasellaDiTesto 1"/>
          <p:cNvSpPr txBox="1"/>
          <p:nvPr/>
        </p:nvSpPr>
        <p:spPr>
          <a:xfrm>
            <a:off x="5580112" y="836712"/>
            <a:ext cx="2661626" cy="369332"/>
          </a:xfrm>
          <a:prstGeom prst="rect">
            <a:avLst/>
          </a:prstGeom>
          <a:noFill/>
        </p:spPr>
        <p:txBody>
          <a:bodyPr wrap="none" rtlCol="0">
            <a:spAutoFit/>
          </a:bodyPr>
          <a:lstStyle/>
          <a:p>
            <a:r>
              <a:rPr lang="it-IT" dirty="0"/>
              <a:t>Plesso di Olevano Romano</a:t>
            </a:r>
          </a:p>
        </p:txBody>
      </p:sp>
      <p:pic>
        <p:nvPicPr>
          <p:cNvPr id="6" name="image5.jpeg"/>
          <p:cNvPicPr/>
          <p:nvPr/>
        </p:nvPicPr>
        <p:blipFill>
          <a:blip r:embed="rId3" cstate="print"/>
          <a:stretch>
            <a:fillRect/>
          </a:stretch>
        </p:blipFill>
        <p:spPr>
          <a:xfrm>
            <a:off x="3749178" y="3541524"/>
            <a:ext cx="1573635" cy="1008112"/>
          </a:xfrm>
          <a:prstGeom prst="rect">
            <a:avLst/>
          </a:prstGeom>
        </p:spPr>
      </p:pic>
      <p:sp>
        <p:nvSpPr>
          <p:cNvPr id="5" name="CasellaDiTesto 4"/>
          <p:cNvSpPr txBox="1"/>
          <p:nvPr/>
        </p:nvSpPr>
        <p:spPr>
          <a:xfrm>
            <a:off x="5322813" y="4180304"/>
            <a:ext cx="1810176" cy="369332"/>
          </a:xfrm>
          <a:prstGeom prst="rect">
            <a:avLst/>
          </a:prstGeom>
          <a:noFill/>
        </p:spPr>
        <p:txBody>
          <a:bodyPr wrap="none" rtlCol="0">
            <a:spAutoFit/>
          </a:bodyPr>
          <a:lstStyle/>
          <a:p>
            <a:r>
              <a:rPr lang="it-IT" dirty="0"/>
              <a:t>Plesso di Bellegra</a:t>
            </a:r>
          </a:p>
        </p:txBody>
      </p:sp>
      <p:graphicFrame>
        <p:nvGraphicFramePr>
          <p:cNvPr id="8" name="Tabella 7"/>
          <p:cNvGraphicFramePr>
            <a:graphicFrameLocks noGrp="1"/>
          </p:cNvGraphicFramePr>
          <p:nvPr>
            <p:extLst>
              <p:ext uri="{D42A27DB-BD31-4B8C-83A1-F6EECF244321}">
                <p14:modId xmlns:p14="http://schemas.microsoft.com/office/powerpoint/2010/main" val="2087355668"/>
              </p:ext>
            </p:extLst>
          </p:nvPr>
        </p:nvGraphicFramePr>
        <p:xfrm>
          <a:off x="443780" y="4558401"/>
          <a:ext cx="7855124" cy="2118553"/>
        </p:xfrm>
        <a:graphic>
          <a:graphicData uri="http://schemas.openxmlformats.org/drawingml/2006/table">
            <a:tbl>
              <a:tblPr firstRow="1" bandRow="1">
                <a:tableStyleId>{5C22544A-7EE6-4342-B048-85BDC9FD1C3A}</a:tableStyleId>
              </a:tblPr>
              <a:tblGrid>
                <a:gridCol w="2046478">
                  <a:extLst>
                    <a:ext uri="{9D8B030D-6E8A-4147-A177-3AD203B41FA5}">
                      <a16:colId xmlns:a16="http://schemas.microsoft.com/office/drawing/2014/main" val="20000"/>
                    </a:ext>
                  </a:extLst>
                </a:gridCol>
                <a:gridCol w="2904323">
                  <a:extLst>
                    <a:ext uri="{9D8B030D-6E8A-4147-A177-3AD203B41FA5}">
                      <a16:colId xmlns:a16="http://schemas.microsoft.com/office/drawing/2014/main" val="20001"/>
                    </a:ext>
                  </a:extLst>
                </a:gridCol>
                <a:gridCol w="2904323">
                  <a:extLst>
                    <a:ext uri="{9D8B030D-6E8A-4147-A177-3AD203B41FA5}">
                      <a16:colId xmlns:a16="http://schemas.microsoft.com/office/drawing/2014/main" val="20002"/>
                    </a:ext>
                  </a:extLst>
                </a:gridCol>
              </a:tblGrid>
              <a:tr h="670799">
                <a:tc>
                  <a:txBody>
                    <a:bodyPr/>
                    <a:lstStyle/>
                    <a:p>
                      <a:pPr marL="67945">
                        <a:spcBef>
                          <a:spcPts val="5"/>
                        </a:spcBef>
                        <a:spcAft>
                          <a:spcPts val="0"/>
                        </a:spcAft>
                      </a:pPr>
                      <a:r>
                        <a:rPr lang="it-IT" sz="1600" b="1" dirty="0">
                          <a:effectLst/>
                          <a:latin typeface="Calibri"/>
                          <a:ea typeface="Calibri"/>
                          <a:cs typeface="Times New Roman"/>
                        </a:rPr>
                        <a:t>SCUOLA</a:t>
                      </a:r>
                    </a:p>
                    <a:p>
                      <a:pPr marL="67945">
                        <a:spcBef>
                          <a:spcPts val="580"/>
                        </a:spcBef>
                        <a:spcAft>
                          <a:spcPts val="0"/>
                        </a:spcAft>
                      </a:pPr>
                      <a:r>
                        <a:rPr lang="it-IT" sz="1600" b="1" dirty="0">
                          <a:effectLst/>
                          <a:latin typeface="Calibri"/>
                          <a:ea typeface="Calibri"/>
                          <a:cs typeface="Times New Roman"/>
                        </a:rPr>
                        <a:t>DELL’INFANZIA </a:t>
                      </a:r>
                    </a:p>
                  </a:txBody>
                  <a:tcPr marL="0" marR="0" marT="0" marB="0"/>
                </a:tc>
                <a:tc>
                  <a:txBody>
                    <a:bodyPr/>
                    <a:lstStyle/>
                    <a:p>
                      <a:pPr marL="67945">
                        <a:spcBef>
                          <a:spcPts val="125"/>
                        </a:spcBef>
                        <a:spcAft>
                          <a:spcPts val="0"/>
                        </a:spcAft>
                      </a:pPr>
                      <a:r>
                        <a:rPr lang="it-IT" sz="1600" b="1" dirty="0">
                          <a:effectLst/>
                          <a:latin typeface="Calibri"/>
                          <a:ea typeface="Calibri"/>
                          <a:cs typeface="Times New Roman"/>
                        </a:rPr>
                        <a:t>RMAA889036</a:t>
                      </a:r>
                      <a:endParaRPr lang="it-IT" sz="1600" dirty="0">
                        <a:effectLst/>
                        <a:latin typeface="Calibri"/>
                        <a:ea typeface="Calibri"/>
                        <a:cs typeface="Times New Roman"/>
                      </a:endParaRPr>
                    </a:p>
                  </a:txBody>
                  <a:tcPr marL="0" marR="0" marT="0" marB="0"/>
                </a:tc>
                <a:tc>
                  <a:txBody>
                    <a:bodyPr/>
                    <a:lstStyle/>
                    <a:p>
                      <a:pPr marL="342900" marR="170815" lvl="0" indent="-342900">
                        <a:spcBef>
                          <a:spcPts val="125"/>
                        </a:spcBef>
                        <a:spcAft>
                          <a:spcPts val="0"/>
                        </a:spcAft>
                        <a:buSzPts val="1100"/>
                        <a:buFont typeface="Calibri"/>
                        <a:buChar char="●"/>
                        <a:tabLst>
                          <a:tab pos="524510" algn="l"/>
                          <a:tab pos="525145" algn="l"/>
                        </a:tabLst>
                      </a:pPr>
                      <a:r>
                        <a:rPr lang="it-IT" sz="1600" b="1" dirty="0">
                          <a:effectLst/>
                          <a:latin typeface="Calibri"/>
                          <a:ea typeface="Calibri"/>
                          <a:cs typeface="Times New Roman"/>
                        </a:rPr>
                        <a:t>2 sezioni a tempo  normale</a:t>
                      </a:r>
                      <a:r>
                        <a:rPr lang="it-IT" sz="1600" b="1" spc="-235" dirty="0">
                          <a:effectLst/>
                          <a:latin typeface="Calibri"/>
                          <a:ea typeface="Calibri"/>
                          <a:cs typeface="Times New Roman"/>
                        </a:rPr>
                        <a:t> </a:t>
                      </a:r>
                      <a:r>
                        <a:rPr lang="it-IT" sz="1600" b="1" dirty="0">
                          <a:effectLst/>
                          <a:latin typeface="Calibri"/>
                          <a:ea typeface="Calibri"/>
                          <a:cs typeface="Times New Roman"/>
                        </a:rPr>
                        <a:t>(40</a:t>
                      </a:r>
                      <a:r>
                        <a:rPr lang="it-IT" sz="1600" b="1" spc="-5" dirty="0">
                          <a:effectLst/>
                          <a:latin typeface="Calibri"/>
                          <a:ea typeface="Calibri"/>
                          <a:cs typeface="Times New Roman"/>
                        </a:rPr>
                        <a:t> </a:t>
                      </a:r>
                      <a:r>
                        <a:rPr lang="it-IT" sz="1600" b="1" dirty="0">
                          <a:effectLst/>
                          <a:latin typeface="Calibri"/>
                          <a:ea typeface="Calibri"/>
                          <a:cs typeface="Times New Roman"/>
                        </a:rPr>
                        <a:t>ore</a:t>
                      </a:r>
                      <a:r>
                        <a:rPr lang="it-IT" sz="1600" b="1" spc="-10" dirty="0">
                          <a:effectLst/>
                          <a:latin typeface="Calibri"/>
                          <a:ea typeface="Calibri"/>
                          <a:cs typeface="Times New Roman"/>
                        </a:rPr>
                        <a:t> </a:t>
                      </a:r>
                      <a:r>
                        <a:rPr lang="it-IT" sz="1600" b="1" dirty="0">
                          <a:effectLst/>
                          <a:latin typeface="Calibri"/>
                          <a:ea typeface="Calibri"/>
                          <a:cs typeface="Times New Roman"/>
                        </a:rPr>
                        <a:t>settimanali)</a:t>
                      </a:r>
                      <a:endParaRPr lang="it-IT" sz="1600" dirty="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864096">
                <a:tc>
                  <a:txBody>
                    <a:bodyPr/>
                    <a:lstStyle/>
                    <a:p>
                      <a:pPr marL="67945">
                        <a:spcBef>
                          <a:spcPts val="5"/>
                        </a:spcBef>
                        <a:spcAft>
                          <a:spcPts val="0"/>
                        </a:spcAft>
                      </a:pPr>
                      <a:r>
                        <a:rPr lang="it-IT" sz="1600" b="1" dirty="0">
                          <a:effectLst/>
                          <a:latin typeface="Calibri"/>
                          <a:ea typeface="Calibri"/>
                          <a:cs typeface="Times New Roman"/>
                        </a:rPr>
                        <a:t>SCUOLA</a:t>
                      </a:r>
                      <a:r>
                        <a:rPr lang="it-IT" sz="1600" b="1" spc="-10" dirty="0">
                          <a:effectLst/>
                          <a:latin typeface="Calibri"/>
                          <a:ea typeface="Calibri"/>
                          <a:cs typeface="Times New Roman"/>
                        </a:rPr>
                        <a:t> </a:t>
                      </a:r>
                      <a:r>
                        <a:rPr lang="it-IT" sz="1600" b="1" dirty="0">
                          <a:effectLst/>
                          <a:latin typeface="Calibri"/>
                          <a:ea typeface="Calibri"/>
                          <a:cs typeface="Times New Roman"/>
                        </a:rPr>
                        <a:t>PRIMARIA</a:t>
                      </a:r>
                      <a:endParaRPr lang="it-IT" sz="1600" dirty="0">
                        <a:effectLst/>
                        <a:latin typeface="Calibri"/>
                        <a:ea typeface="Calibri"/>
                        <a:cs typeface="Times New Roman"/>
                      </a:endParaRPr>
                    </a:p>
                  </a:txBody>
                  <a:tcPr marL="0" marR="0" marT="0" marB="0"/>
                </a:tc>
                <a:tc>
                  <a:txBody>
                    <a:bodyPr/>
                    <a:lstStyle/>
                    <a:p>
                      <a:pPr marL="67945">
                        <a:spcBef>
                          <a:spcPts val="5"/>
                        </a:spcBef>
                        <a:spcAft>
                          <a:spcPts val="0"/>
                        </a:spcAft>
                      </a:pPr>
                      <a:r>
                        <a:rPr lang="it-IT" sz="1600" b="1" dirty="0">
                          <a:effectLst/>
                          <a:latin typeface="Calibri"/>
                          <a:ea typeface="Calibri"/>
                          <a:cs typeface="Times New Roman"/>
                        </a:rPr>
                        <a:t>RMEE8AM043</a:t>
                      </a:r>
                      <a:endParaRPr lang="it-IT" sz="1600" dirty="0">
                        <a:effectLst/>
                        <a:latin typeface="Calibri"/>
                        <a:ea typeface="Calibri"/>
                        <a:cs typeface="Times New Roman"/>
                      </a:endParaRPr>
                    </a:p>
                  </a:txBody>
                  <a:tcPr marL="0" marR="0" marT="0" marB="0"/>
                </a:tc>
                <a:tc>
                  <a:txBody>
                    <a:bodyPr/>
                    <a:lstStyle/>
                    <a:p>
                      <a:pPr marL="67310">
                        <a:spcBef>
                          <a:spcPts val="5"/>
                        </a:spcBef>
                        <a:spcAft>
                          <a:spcPts val="0"/>
                        </a:spcAft>
                      </a:pPr>
                      <a:r>
                        <a:rPr lang="it-IT" sz="1600" b="1" dirty="0">
                          <a:solidFill>
                            <a:schemeClr val="tx1"/>
                          </a:solidFill>
                          <a:effectLst/>
                          <a:latin typeface="Calibri"/>
                          <a:ea typeface="Calibri"/>
                          <a:cs typeface="Times New Roman"/>
                        </a:rPr>
                        <a:t>N°5</a:t>
                      </a:r>
                      <a:r>
                        <a:rPr lang="it-IT" sz="1600" b="1" spc="-20"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classi</a:t>
                      </a:r>
                      <a:r>
                        <a:rPr lang="it-IT" sz="1600" b="1" spc="-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di</a:t>
                      </a:r>
                      <a:r>
                        <a:rPr lang="it-IT" sz="1600" b="1" spc="-1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cui:</a:t>
                      </a:r>
                      <a:endParaRPr lang="it-IT" sz="1600" dirty="0">
                        <a:solidFill>
                          <a:schemeClr val="tx1"/>
                        </a:solidFill>
                        <a:effectLst/>
                        <a:latin typeface="Calibri"/>
                        <a:ea typeface="Calibri"/>
                        <a:cs typeface="Times New Roman"/>
                      </a:endParaRPr>
                    </a:p>
                    <a:p>
                      <a:pPr marL="342900" lvl="0" indent="-342900">
                        <a:spcBef>
                          <a:spcPts val="580"/>
                        </a:spcBef>
                        <a:spcAft>
                          <a:spcPts val="0"/>
                        </a:spcAft>
                        <a:buSzPts val="1100"/>
                        <a:buFont typeface="Calibri"/>
                        <a:buChar char="●"/>
                        <a:tabLst>
                          <a:tab pos="524510" algn="l"/>
                          <a:tab pos="525145" algn="l"/>
                        </a:tabLst>
                      </a:pPr>
                      <a:r>
                        <a:rPr lang="it-IT" sz="1600" b="1" spc="0" dirty="0">
                          <a:solidFill>
                            <a:schemeClr val="tx1"/>
                          </a:solidFill>
                          <a:effectLst/>
                          <a:latin typeface="Calibri"/>
                          <a:ea typeface="Calibri"/>
                          <a:cs typeface="Times New Roman"/>
                        </a:rPr>
                        <a:t>2</a:t>
                      </a:r>
                      <a:r>
                        <a:rPr lang="it-IT" sz="1600" b="1" spc="-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a tempo</a:t>
                      </a:r>
                      <a:r>
                        <a:rPr lang="it-IT" sz="1600" b="1" spc="-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pieno</a:t>
                      </a:r>
                      <a:r>
                        <a:rPr lang="it-IT" sz="1600" b="1" spc="-1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(40 ore)</a:t>
                      </a:r>
                      <a:endParaRPr lang="it-IT" sz="1600" dirty="0">
                        <a:solidFill>
                          <a:schemeClr val="tx1"/>
                        </a:solidFill>
                        <a:effectLst/>
                        <a:latin typeface="Calibri"/>
                        <a:ea typeface="Calibri"/>
                        <a:cs typeface="Times New Roman"/>
                      </a:endParaRPr>
                    </a:p>
                    <a:p>
                      <a:pPr marL="342900" lvl="0" indent="-342900">
                        <a:spcAft>
                          <a:spcPts val="0"/>
                        </a:spcAft>
                        <a:buSzPts val="1100"/>
                        <a:buFont typeface="Calibri"/>
                        <a:buChar char="●"/>
                        <a:tabLst>
                          <a:tab pos="524510" algn="l"/>
                          <a:tab pos="525145" algn="l"/>
                        </a:tabLst>
                      </a:pPr>
                      <a:r>
                        <a:rPr lang="it-IT" sz="1600" b="1" dirty="0">
                          <a:solidFill>
                            <a:schemeClr val="tx1"/>
                          </a:solidFill>
                          <a:effectLst/>
                          <a:latin typeface="Calibri"/>
                          <a:ea typeface="Calibri"/>
                          <a:cs typeface="Times New Roman"/>
                        </a:rPr>
                        <a:t>1</a:t>
                      </a:r>
                      <a:r>
                        <a:rPr lang="it-IT" sz="1600" b="1" spc="-10"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a</a:t>
                      </a:r>
                      <a:r>
                        <a:rPr lang="it-IT" sz="1600" b="1" spc="-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tempo</a:t>
                      </a:r>
                      <a:r>
                        <a:rPr lang="it-IT" sz="1600" b="1" spc="-1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modulare</a:t>
                      </a:r>
                      <a:r>
                        <a:rPr lang="it-IT" sz="1600" b="1" spc="-10"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(34</a:t>
                      </a:r>
                      <a:r>
                        <a:rPr lang="it-IT" sz="1600" b="1" spc="-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ore)</a:t>
                      </a:r>
                    </a:p>
                    <a:p>
                      <a:pPr marL="342900" lvl="0" indent="-342900">
                        <a:spcAft>
                          <a:spcPts val="0"/>
                        </a:spcAft>
                        <a:buSzPts val="1100"/>
                        <a:buFont typeface="Calibri"/>
                        <a:buChar char="●"/>
                        <a:tabLst>
                          <a:tab pos="524510" algn="l"/>
                          <a:tab pos="525145" algn="l"/>
                        </a:tabLst>
                      </a:pPr>
                      <a:r>
                        <a:rPr lang="it-IT" sz="1600" b="1" dirty="0">
                          <a:solidFill>
                            <a:schemeClr val="tx1"/>
                          </a:solidFill>
                          <a:effectLst/>
                          <a:latin typeface="Calibri"/>
                          <a:ea typeface="Calibri"/>
                          <a:cs typeface="Times New Roman"/>
                        </a:rPr>
                        <a:t>2 a tempo modulare  (28 ore)</a:t>
                      </a:r>
                      <a:endParaRPr lang="it-IT" sz="1600" dirty="0">
                        <a:solidFill>
                          <a:schemeClr val="tx1"/>
                        </a:solidFill>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396194">
                <a:tc>
                  <a:txBody>
                    <a:bodyPr/>
                    <a:lstStyle/>
                    <a:p>
                      <a:pPr marL="67945">
                        <a:lnSpc>
                          <a:spcPts val="1340"/>
                        </a:lnSpc>
                        <a:spcAft>
                          <a:spcPts val="0"/>
                        </a:spcAft>
                      </a:pPr>
                      <a:r>
                        <a:rPr lang="it-IT" sz="1600" b="1" dirty="0">
                          <a:effectLst/>
                          <a:latin typeface="Calibri"/>
                          <a:ea typeface="Calibri"/>
                          <a:cs typeface="Times New Roman"/>
                        </a:rPr>
                        <a:t>SCUOLA</a:t>
                      </a:r>
                      <a:r>
                        <a:rPr lang="it-IT" sz="1600" b="1" spc="-20" dirty="0">
                          <a:effectLst/>
                          <a:latin typeface="Calibri"/>
                          <a:ea typeface="Calibri"/>
                          <a:cs typeface="Times New Roman"/>
                        </a:rPr>
                        <a:t> </a:t>
                      </a:r>
                      <a:r>
                        <a:rPr lang="it-IT" sz="1600" b="1" dirty="0">
                          <a:effectLst/>
                          <a:latin typeface="Calibri"/>
                          <a:ea typeface="Calibri"/>
                          <a:cs typeface="Times New Roman"/>
                        </a:rPr>
                        <a:t>SEC.</a:t>
                      </a:r>
                      <a:r>
                        <a:rPr lang="it-IT" sz="1600" b="1" spc="-15" dirty="0">
                          <a:effectLst/>
                          <a:latin typeface="Calibri"/>
                          <a:ea typeface="Calibri"/>
                          <a:cs typeface="Times New Roman"/>
                        </a:rPr>
                        <a:t> </a:t>
                      </a:r>
                      <a:r>
                        <a:rPr lang="it-IT" sz="1600" b="1" dirty="0">
                          <a:effectLst/>
                          <a:latin typeface="Calibri"/>
                          <a:ea typeface="Calibri"/>
                          <a:cs typeface="Times New Roman"/>
                        </a:rPr>
                        <a:t>I°</a:t>
                      </a:r>
                      <a:r>
                        <a:rPr lang="it-IT" sz="1600" b="1" baseline="0" dirty="0">
                          <a:effectLst/>
                          <a:latin typeface="Calibri"/>
                          <a:ea typeface="Calibri"/>
                          <a:cs typeface="Times New Roman"/>
                        </a:rPr>
                        <a:t> </a:t>
                      </a:r>
                      <a:r>
                        <a:rPr lang="it-IT" sz="1600" b="1" dirty="0">
                          <a:effectLst/>
                          <a:latin typeface="Calibri"/>
                          <a:ea typeface="Calibri"/>
                          <a:cs typeface="Times New Roman"/>
                        </a:rPr>
                        <a:t>GRADO</a:t>
                      </a:r>
                      <a:endParaRPr lang="it-IT" sz="1600" dirty="0">
                        <a:effectLst/>
                        <a:latin typeface="Calibri"/>
                        <a:ea typeface="Calibri"/>
                        <a:cs typeface="Times New Roman"/>
                      </a:endParaRPr>
                    </a:p>
                  </a:txBody>
                  <a:tcPr marL="0" marR="0" marT="0" marB="0"/>
                </a:tc>
                <a:tc>
                  <a:txBody>
                    <a:bodyPr/>
                    <a:lstStyle/>
                    <a:p>
                      <a:pPr marL="67945">
                        <a:lnSpc>
                          <a:spcPts val="1340"/>
                        </a:lnSpc>
                        <a:spcAft>
                          <a:spcPts val="0"/>
                        </a:spcAft>
                      </a:pPr>
                      <a:r>
                        <a:rPr lang="it-IT" sz="1600" b="1" dirty="0">
                          <a:effectLst/>
                          <a:latin typeface="Calibri"/>
                          <a:ea typeface="Calibri"/>
                          <a:cs typeface="Times New Roman"/>
                        </a:rPr>
                        <a:t>RMMM8AM02X</a:t>
                      </a:r>
                      <a:endParaRPr lang="it-IT" sz="1600" dirty="0">
                        <a:effectLst/>
                        <a:latin typeface="Calibri"/>
                        <a:ea typeface="Calibri"/>
                        <a:cs typeface="Times New Roman"/>
                      </a:endParaRPr>
                    </a:p>
                  </a:txBody>
                  <a:tcPr marL="0" marR="0" marT="0" marB="0"/>
                </a:tc>
                <a:tc>
                  <a:txBody>
                    <a:bodyPr/>
                    <a:lstStyle/>
                    <a:p>
                      <a:pPr marL="67310">
                        <a:lnSpc>
                          <a:spcPts val="1340"/>
                        </a:lnSpc>
                        <a:spcAft>
                          <a:spcPts val="0"/>
                        </a:spcAft>
                      </a:pPr>
                      <a:r>
                        <a:rPr lang="it-IT" sz="1600" b="1" dirty="0">
                          <a:solidFill>
                            <a:schemeClr val="tx1"/>
                          </a:solidFill>
                          <a:effectLst/>
                          <a:latin typeface="Calibri"/>
                          <a:ea typeface="Calibri"/>
                          <a:cs typeface="Times New Roman"/>
                        </a:rPr>
                        <a:t>N°</a:t>
                      </a:r>
                      <a:r>
                        <a:rPr lang="it-IT" sz="1600" b="1" spc="10" dirty="0">
                          <a:solidFill>
                            <a:schemeClr val="tx1"/>
                          </a:solidFill>
                          <a:effectLst/>
                          <a:latin typeface="Calibri"/>
                          <a:ea typeface="Calibri"/>
                          <a:cs typeface="Times New Roman"/>
                        </a:rPr>
                        <a:t> </a:t>
                      </a:r>
                      <a:r>
                        <a:rPr lang="it-IT" sz="1600" b="1" spc="0" dirty="0">
                          <a:solidFill>
                            <a:schemeClr val="tx1"/>
                          </a:solidFill>
                          <a:effectLst/>
                          <a:latin typeface="Calibri"/>
                          <a:ea typeface="Calibri"/>
                          <a:cs typeface="Times New Roman"/>
                        </a:rPr>
                        <a:t>4</a:t>
                      </a:r>
                      <a:r>
                        <a:rPr lang="it-IT" sz="1600" b="1" spc="260"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classi</a:t>
                      </a:r>
                      <a:r>
                        <a:rPr lang="it-IT" sz="1600" b="1" spc="25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a</a:t>
                      </a:r>
                      <a:r>
                        <a:rPr lang="it-IT" sz="1600" b="1" spc="26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30</a:t>
                      </a:r>
                      <a:r>
                        <a:rPr lang="it-IT" sz="1600" b="1" spc="260"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ore</a:t>
                      </a:r>
                      <a:r>
                        <a:rPr lang="it-IT" sz="1600" b="0" baseline="0"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settimanali</a:t>
                      </a:r>
                      <a:endParaRPr lang="it-IT" sz="1600" dirty="0">
                        <a:solidFill>
                          <a:schemeClr val="tx1"/>
                        </a:solidFill>
                        <a:effectLst/>
                        <a:latin typeface="Calibri"/>
                        <a:ea typeface="Calibri"/>
                        <a:cs typeface="Times New Roman"/>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9065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p:cNvPicPr/>
          <p:nvPr/>
        </p:nvPicPr>
        <p:blipFill>
          <a:blip r:embed="rId2" cstate="print"/>
          <a:stretch>
            <a:fillRect/>
          </a:stretch>
        </p:blipFill>
        <p:spPr>
          <a:xfrm>
            <a:off x="3275856" y="116632"/>
            <a:ext cx="2273300" cy="1265555"/>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3327380537"/>
              </p:ext>
            </p:extLst>
          </p:nvPr>
        </p:nvGraphicFramePr>
        <p:xfrm>
          <a:off x="539552" y="1382187"/>
          <a:ext cx="7839986" cy="1627332"/>
        </p:xfrm>
        <a:graphic>
          <a:graphicData uri="http://schemas.openxmlformats.org/drawingml/2006/table">
            <a:tbl>
              <a:tblPr firstRow="1" bandRow="1">
                <a:tableStyleId>{5C22544A-7EE6-4342-B048-85BDC9FD1C3A}</a:tableStyleId>
              </a:tblPr>
              <a:tblGrid>
                <a:gridCol w="2042534">
                  <a:extLst>
                    <a:ext uri="{9D8B030D-6E8A-4147-A177-3AD203B41FA5}">
                      <a16:colId xmlns:a16="http://schemas.microsoft.com/office/drawing/2014/main" val="20000"/>
                    </a:ext>
                  </a:extLst>
                </a:gridCol>
                <a:gridCol w="2898726">
                  <a:extLst>
                    <a:ext uri="{9D8B030D-6E8A-4147-A177-3AD203B41FA5}">
                      <a16:colId xmlns:a16="http://schemas.microsoft.com/office/drawing/2014/main" val="20001"/>
                    </a:ext>
                  </a:extLst>
                </a:gridCol>
                <a:gridCol w="2898726">
                  <a:extLst>
                    <a:ext uri="{9D8B030D-6E8A-4147-A177-3AD203B41FA5}">
                      <a16:colId xmlns:a16="http://schemas.microsoft.com/office/drawing/2014/main" val="20002"/>
                    </a:ext>
                  </a:extLst>
                </a:gridCol>
              </a:tblGrid>
              <a:tr h="565191">
                <a:tc>
                  <a:txBody>
                    <a:bodyPr/>
                    <a:lstStyle/>
                    <a:p>
                      <a:pPr marL="67945">
                        <a:spcBef>
                          <a:spcPts val="5"/>
                        </a:spcBef>
                        <a:spcAft>
                          <a:spcPts val="0"/>
                        </a:spcAft>
                      </a:pPr>
                      <a:r>
                        <a:rPr lang="it-IT" sz="1600" b="1" dirty="0">
                          <a:effectLst/>
                          <a:latin typeface="Calibri"/>
                          <a:ea typeface="Calibri"/>
                          <a:cs typeface="Times New Roman"/>
                        </a:rPr>
                        <a:t>SCUOLA</a:t>
                      </a:r>
                    </a:p>
                    <a:p>
                      <a:pPr marL="67945">
                        <a:spcBef>
                          <a:spcPts val="580"/>
                        </a:spcBef>
                        <a:spcAft>
                          <a:spcPts val="0"/>
                        </a:spcAft>
                      </a:pPr>
                      <a:r>
                        <a:rPr lang="it-IT" sz="1600" b="1" dirty="0">
                          <a:effectLst/>
                          <a:latin typeface="Calibri"/>
                          <a:ea typeface="Calibri"/>
                          <a:cs typeface="Times New Roman"/>
                        </a:rPr>
                        <a:t>DELL’INFANZIA </a:t>
                      </a:r>
                    </a:p>
                  </a:txBody>
                  <a:tcPr marL="0" marR="0" marT="0" marB="0"/>
                </a:tc>
                <a:tc>
                  <a:txBody>
                    <a:bodyPr/>
                    <a:lstStyle/>
                    <a:p>
                      <a:pPr marL="67945">
                        <a:spcBef>
                          <a:spcPts val="125"/>
                        </a:spcBef>
                        <a:spcAft>
                          <a:spcPts val="0"/>
                        </a:spcAft>
                      </a:pPr>
                      <a:r>
                        <a:rPr lang="it-IT" sz="1600" b="1" dirty="0">
                          <a:effectLst/>
                          <a:latin typeface="Calibri"/>
                          <a:ea typeface="Calibri"/>
                          <a:cs typeface="Times New Roman"/>
                        </a:rPr>
                        <a:t>RMAA8AM03R</a:t>
                      </a:r>
                      <a:endParaRPr lang="it-IT" sz="1600" dirty="0">
                        <a:effectLst/>
                        <a:latin typeface="Calibri"/>
                        <a:ea typeface="Calibri"/>
                        <a:cs typeface="Times New Roman"/>
                      </a:endParaRPr>
                    </a:p>
                  </a:txBody>
                  <a:tcPr marL="0" marR="0" marT="0" marB="0"/>
                </a:tc>
                <a:tc>
                  <a:txBody>
                    <a:bodyPr/>
                    <a:lstStyle/>
                    <a:p>
                      <a:pPr marL="342900" marR="170815" lvl="0" indent="-342900">
                        <a:spcBef>
                          <a:spcPts val="125"/>
                        </a:spcBef>
                        <a:spcAft>
                          <a:spcPts val="0"/>
                        </a:spcAft>
                        <a:buSzPts val="1100"/>
                        <a:buFont typeface="Calibri"/>
                        <a:buChar char="●"/>
                        <a:tabLst>
                          <a:tab pos="524510" algn="l"/>
                          <a:tab pos="525145" algn="l"/>
                        </a:tabLst>
                      </a:pPr>
                      <a:r>
                        <a:rPr lang="it-IT" sz="1600" b="1" dirty="0">
                          <a:effectLst/>
                          <a:latin typeface="Calibri"/>
                          <a:ea typeface="Calibri"/>
                          <a:cs typeface="Times New Roman"/>
                        </a:rPr>
                        <a:t>1 sezione</a:t>
                      </a:r>
                      <a:r>
                        <a:rPr lang="it-IT" sz="1600" b="1" baseline="0" dirty="0">
                          <a:effectLst/>
                          <a:latin typeface="Calibri"/>
                          <a:ea typeface="Calibri"/>
                          <a:cs typeface="Times New Roman"/>
                        </a:rPr>
                        <a:t> </a:t>
                      </a:r>
                      <a:r>
                        <a:rPr lang="it-IT" sz="1600" b="1" dirty="0">
                          <a:effectLst/>
                          <a:latin typeface="Calibri"/>
                          <a:ea typeface="Calibri"/>
                          <a:cs typeface="Times New Roman"/>
                        </a:rPr>
                        <a:t>a tempo normale</a:t>
                      </a:r>
                      <a:r>
                        <a:rPr lang="it-IT" sz="1600" b="1" spc="-235" dirty="0">
                          <a:effectLst/>
                          <a:latin typeface="Calibri"/>
                          <a:ea typeface="Calibri"/>
                          <a:cs typeface="Times New Roman"/>
                        </a:rPr>
                        <a:t> </a:t>
                      </a:r>
                      <a:r>
                        <a:rPr lang="it-IT" sz="1600" b="1" dirty="0">
                          <a:effectLst/>
                          <a:latin typeface="Calibri"/>
                          <a:ea typeface="Calibri"/>
                          <a:cs typeface="Times New Roman"/>
                        </a:rPr>
                        <a:t>(40</a:t>
                      </a:r>
                      <a:r>
                        <a:rPr lang="it-IT" sz="1600" b="1" spc="-5" dirty="0">
                          <a:effectLst/>
                          <a:latin typeface="Calibri"/>
                          <a:ea typeface="Calibri"/>
                          <a:cs typeface="Times New Roman"/>
                        </a:rPr>
                        <a:t> </a:t>
                      </a:r>
                      <a:r>
                        <a:rPr lang="it-IT" sz="1600" b="1" dirty="0">
                          <a:effectLst/>
                          <a:latin typeface="Calibri"/>
                          <a:ea typeface="Calibri"/>
                          <a:cs typeface="Times New Roman"/>
                        </a:rPr>
                        <a:t>ore</a:t>
                      </a:r>
                      <a:r>
                        <a:rPr lang="it-IT" sz="1600" b="1" spc="-10" dirty="0">
                          <a:effectLst/>
                          <a:latin typeface="Calibri"/>
                          <a:ea typeface="Calibri"/>
                          <a:cs typeface="Times New Roman"/>
                        </a:rPr>
                        <a:t> </a:t>
                      </a:r>
                      <a:r>
                        <a:rPr lang="it-IT" sz="1600" b="1" dirty="0">
                          <a:effectLst/>
                          <a:latin typeface="Calibri"/>
                          <a:ea typeface="Calibri"/>
                          <a:cs typeface="Times New Roman"/>
                        </a:rPr>
                        <a:t>settimanali)</a:t>
                      </a:r>
                      <a:endParaRPr lang="it-IT" sz="1600" dirty="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719622">
                <a:tc>
                  <a:txBody>
                    <a:bodyPr/>
                    <a:lstStyle/>
                    <a:p>
                      <a:pPr marL="67945">
                        <a:spcBef>
                          <a:spcPts val="5"/>
                        </a:spcBef>
                        <a:spcAft>
                          <a:spcPts val="0"/>
                        </a:spcAft>
                      </a:pPr>
                      <a:r>
                        <a:rPr lang="it-IT" sz="1600" b="1" dirty="0">
                          <a:effectLst/>
                          <a:latin typeface="Calibri"/>
                          <a:ea typeface="Calibri"/>
                          <a:cs typeface="Times New Roman"/>
                        </a:rPr>
                        <a:t>SCUOLA</a:t>
                      </a:r>
                      <a:r>
                        <a:rPr lang="it-IT" sz="1600" b="1" spc="-10" dirty="0">
                          <a:effectLst/>
                          <a:latin typeface="Calibri"/>
                          <a:ea typeface="Calibri"/>
                          <a:cs typeface="Times New Roman"/>
                        </a:rPr>
                        <a:t> </a:t>
                      </a:r>
                      <a:r>
                        <a:rPr lang="it-IT" sz="1600" b="1" dirty="0">
                          <a:effectLst/>
                          <a:latin typeface="Calibri"/>
                          <a:ea typeface="Calibri"/>
                          <a:cs typeface="Times New Roman"/>
                        </a:rPr>
                        <a:t>PRIMARIA</a:t>
                      </a:r>
                      <a:endParaRPr lang="it-IT" sz="1600" dirty="0">
                        <a:effectLst/>
                        <a:latin typeface="Calibri"/>
                        <a:ea typeface="Calibri"/>
                        <a:cs typeface="Times New Roman"/>
                      </a:endParaRPr>
                    </a:p>
                  </a:txBody>
                  <a:tcPr marL="0" marR="0" marT="0" marB="0"/>
                </a:tc>
                <a:tc>
                  <a:txBody>
                    <a:bodyPr/>
                    <a:lstStyle/>
                    <a:p>
                      <a:pPr marL="67945">
                        <a:spcBef>
                          <a:spcPts val="5"/>
                        </a:spcBef>
                        <a:spcAft>
                          <a:spcPts val="0"/>
                        </a:spcAft>
                      </a:pPr>
                      <a:r>
                        <a:rPr lang="it-IT" sz="1600" b="1" dirty="0">
                          <a:effectLst/>
                          <a:latin typeface="Calibri"/>
                          <a:ea typeface="Calibri"/>
                          <a:cs typeface="Times New Roman"/>
                        </a:rPr>
                        <a:t>RMEE8AM032</a:t>
                      </a:r>
                      <a:endParaRPr lang="it-IT" sz="1600" dirty="0">
                        <a:effectLst/>
                        <a:latin typeface="Calibri"/>
                        <a:ea typeface="Calibri"/>
                        <a:cs typeface="Times New Roman"/>
                      </a:endParaRPr>
                    </a:p>
                  </a:txBody>
                  <a:tcPr marL="0" marR="0" marT="0" marB="0"/>
                </a:tc>
                <a:tc>
                  <a:txBody>
                    <a:bodyPr/>
                    <a:lstStyle/>
                    <a:p>
                      <a:pPr marL="67310">
                        <a:spcBef>
                          <a:spcPts val="5"/>
                        </a:spcBef>
                        <a:spcAft>
                          <a:spcPts val="0"/>
                        </a:spcAft>
                      </a:pPr>
                      <a:r>
                        <a:rPr lang="it-IT" sz="1600" b="1" dirty="0">
                          <a:solidFill>
                            <a:schemeClr val="tx1"/>
                          </a:solidFill>
                          <a:effectLst/>
                          <a:latin typeface="Calibri"/>
                          <a:ea typeface="Calibri"/>
                          <a:cs typeface="Times New Roman"/>
                        </a:rPr>
                        <a:t>N°2</a:t>
                      </a:r>
                      <a:r>
                        <a:rPr lang="it-IT" sz="1600" b="1" baseline="0" dirty="0">
                          <a:solidFill>
                            <a:schemeClr val="tx1"/>
                          </a:solidFill>
                          <a:effectLst/>
                          <a:latin typeface="Calibri"/>
                          <a:ea typeface="Calibri"/>
                          <a:cs typeface="Times New Roman"/>
                        </a:rPr>
                        <a:t>  pluriclassi</a:t>
                      </a:r>
                      <a:r>
                        <a:rPr lang="it-IT" sz="1600" b="1" dirty="0">
                          <a:solidFill>
                            <a:schemeClr val="tx1"/>
                          </a:solidFill>
                          <a:effectLst/>
                          <a:latin typeface="Calibri"/>
                          <a:ea typeface="Calibri"/>
                          <a:cs typeface="Times New Roman"/>
                        </a:rPr>
                        <a:t>:</a:t>
                      </a:r>
                      <a:endParaRPr lang="it-IT" sz="1600" dirty="0">
                        <a:solidFill>
                          <a:schemeClr val="tx1"/>
                        </a:solidFill>
                        <a:effectLst/>
                        <a:latin typeface="Calibri"/>
                        <a:ea typeface="Calibri"/>
                        <a:cs typeface="Times New Roman"/>
                      </a:endParaRPr>
                    </a:p>
                    <a:p>
                      <a:pPr marL="342900" lvl="0" indent="-342900">
                        <a:spcBef>
                          <a:spcPts val="580"/>
                        </a:spcBef>
                        <a:spcAft>
                          <a:spcPts val="0"/>
                        </a:spcAft>
                        <a:buSzPts val="1100"/>
                        <a:buFont typeface="Calibri"/>
                        <a:buChar char="●"/>
                        <a:tabLst>
                          <a:tab pos="524510" algn="l"/>
                          <a:tab pos="525145" algn="l"/>
                        </a:tabLst>
                      </a:pPr>
                      <a:r>
                        <a:rPr lang="it-IT" sz="1600" b="1" dirty="0">
                          <a:solidFill>
                            <a:schemeClr val="tx1"/>
                          </a:solidFill>
                          <a:effectLst/>
                          <a:latin typeface="Calibri"/>
                          <a:ea typeface="Calibri"/>
                          <a:cs typeface="Times New Roman"/>
                        </a:rPr>
                        <a:t>1-2/3-4-5</a:t>
                      </a:r>
                      <a:r>
                        <a:rPr lang="it-IT" sz="1600" b="1" baseline="0" dirty="0">
                          <a:solidFill>
                            <a:schemeClr val="tx1"/>
                          </a:solidFill>
                          <a:effectLst/>
                          <a:latin typeface="Calibri"/>
                          <a:ea typeface="Calibri"/>
                          <a:cs typeface="Times New Roman"/>
                        </a:rPr>
                        <a:t> (35 ore)</a:t>
                      </a:r>
                      <a:endParaRPr lang="it-IT" sz="1600" dirty="0">
                        <a:solidFill>
                          <a:schemeClr val="tx1"/>
                        </a:solidFill>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329952">
                <a:tc>
                  <a:txBody>
                    <a:bodyPr/>
                    <a:lstStyle/>
                    <a:p>
                      <a:pPr marL="67945">
                        <a:lnSpc>
                          <a:spcPts val="1340"/>
                        </a:lnSpc>
                        <a:spcAft>
                          <a:spcPts val="0"/>
                        </a:spcAft>
                      </a:pPr>
                      <a:r>
                        <a:rPr lang="it-IT" sz="1600" b="1" dirty="0">
                          <a:effectLst/>
                          <a:latin typeface="Calibri"/>
                          <a:ea typeface="Calibri"/>
                          <a:cs typeface="Times New Roman"/>
                        </a:rPr>
                        <a:t>SCUOLA</a:t>
                      </a:r>
                      <a:r>
                        <a:rPr lang="it-IT" sz="1600" b="1" spc="-20" dirty="0">
                          <a:effectLst/>
                          <a:latin typeface="Calibri"/>
                          <a:ea typeface="Calibri"/>
                          <a:cs typeface="Times New Roman"/>
                        </a:rPr>
                        <a:t> </a:t>
                      </a:r>
                      <a:r>
                        <a:rPr lang="it-IT" sz="1600" b="1" dirty="0">
                          <a:effectLst/>
                          <a:latin typeface="Calibri"/>
                          <a:ea typeface="Calibri"/>
                          <a:cs typeface="Times New Roman"/>
                        </a:rPr>
                        <a:t>SEC.</a:t>
                      </a:r>
                      <a:r>
                        <a:rPr lang="it-IT" sz="1600" b="1" spc="-15" dirty="0">
                          <a:effectLst/>
                          <a:latin typeface="Calibri"/>
                          <a:ea typeface="Calibri"/>
                          <a:cs typeface="Times New Roman"/>
                        </a:rPr>
                        <a:t> </a:t>
                      </a:r>
                      <a:r>
                        <a:rPr lang="it-IT" sz="1600" b="1" dirty="0">
                          <a:effectLst/>
                          <a:latin typeface="Calibri"/>
                          <a:ea typeface="Calibri"/>
                          <a:cs typeface="Times New Roman"/>
                        </a:rPr>
                        <a:t>I°</a:t>
                      </a:r>
                      <a:r>
                        <a:rPr lang="it-IT" sz="1600" b="1" baseline="0" dirty="0">
                          <a:effectLst/>
                          <a:latin typeface="Calibri"/>
                          <a:ea typeface="Calibri"/>
                          <a:cs typeface="Times New Roman"/>
                        </a:rPr>
                        <a:t> </a:t>
                      </a:r>
                      <a:r>
                        <a:rPr lang="it-IT" sz="1600" b="1" dirty="0">
                          <a:effectLst/>
                          <a:latin typeface="Calibri"/>
                          <a:ea typeface="Calibri"/>
                          <a:cs typeface="Times New Roman"/>
                        </a:rPr>
                        <a:t>GRADO</a:t>
                      </a:r>
                      <a:endParaRPr lang="it-IT" sz="1600" dirty="0">
                        <a:effectLst/>
                        <a:latin typeface="Calibri"/>
                        <a:ea typeface="Calibri"/>
                        <a:cs typeface="Times New Roman"/>
                      </a:endParaRPr>
                    </a:p>
                  </a:txBody>
                  <a:tcPr marL="0" marR="0" marT="0" marB="0"/>
                </a:tc>
                <a:tc>
                  <a:txBody>
                    <a:bodyPr/>
                    <a:lstStyle/>
                    <a:p>
                      <a:pPr marL="67945">
                        <a:lnSpc>
                          <a:spcPts val="1340"/>
                        </a:lnSpc>
                        <a:spcAft>
                          <a:spcPts val="0"/>
                        </a:spcAft>
                      </a:pPr>
                      <a:r>
                        <a:rPr lang="it-IT" sz="1600" b="1" dirty="0">
                          <a:effectLst/>
                          <a:latin typeface="Calibri"/>
                          <a:ea typeface="Calibri"/>
                          <a:cs typeface="Times New Roman"/>
                        </a:rPr>
                        <a:t>RMMM8AM031</a:t>
                      </a:r>
                      <a:endParaRPr lang="it-IT" sz="1600" dirty="0">
                        <a:effectLst/>
                        <a:latin typeface="Calibri"/>
                        <a:ea typeface="Calibri"/>
                        <a:cs typeface="Times New Roman"/>
                      </a:endParaRPr>
                    </a:p>
                  </a:txBody>
                  <a:tcPr marL="0" marR="0" marT="0" marB="0"/>
                </a:tc>
                <a:tc>
                  <a:txBody>
                    <a:bodyPr/>
                    <a:lstStyle/>
                    <a:p>
                      <a:pPr marL="67310">
                        <a:lnSpc>
                          <a:spcPts val="1340"/>
                        </a:lnSpc>
                        <a:spcAft>
                          <a:spcPts val="0"/>
                        </a:spcAft>
                      </a:pPr>
                      <a:r>
                        <a:rPr lang="it-IT" sz="1600" b="1" dirty="0">
                          <a:solidFill>
                            <a:schemeClr val="tx1"/>
                          </a:solidFill>
                          <a:effectLst/>
                          <a:latin typeface="Calibri"/>
                          <a:ea typeface="Calibri"/>
                          <a:cs typeface="Times New Roman"/>
                        </a:rPr>
                        <a:t>N°</a:t>
                      </a:r>
                      <a:r>
                        <a:rPr lang="it-IT" sz="1600" b="1" spc="10" dirty="0">
                          <a:solidFill>
                            <a:schemeClr val="tx1"/>
                          </a:solidFill>
                          <a:effectLst/>
                          <a:latin typeface="Calibri"/>
                          <a:ea typeface="Calibri"/>
                          <a:cs typeface="Times New Roman"/>
                        </a:rPr>
                        <a:t> </a:t>
                      </a:r>
                      <a:r>
                        <a:rPr lang="it-IT" sz="1600" b="1" spc="0" dirty="0">
                          <a:solidFill>
                            <a:schemeClr val="tx1"/>
                          </a:solidFill>
                          <a:effectLst/>
                          <a:latin typeface="Calibri"/>
                          <a:ea typeface="Calibri"/>
                          <a:cs typeface="Times New Roman"/>
                        </a:rPr>
                        <a:t>1</a:t>
                      </a:r>
                      <a:r>
                        <a:rPr lang="it-IT" sz="1600" b="1" spc="0" baseline="0" dirty="0">
                          <a:solidFill>
                            <a:schemeClr val="tx1"/>
                          </a:solidFill>
                          <a:effectLst/>
                          <a:latin typeface="Calibri"/>
                          <a:ea typeface="Calibri"/>
                          <a:cs typeface="Times New Roman"/>
                        </a:rPr>
                        <a:t> pluriclasse</a:t>
                      </a:r>
                      <a:r>
                        <a:rPr lang="it-IT" sz="1600" b="1" spc="25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a</a:t>
                      </a:r>
                      <a:r>
                        <a:rPr lang="it-IT" sz="1600" b="1" spc="265"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30</a:t>
                      </a:r>
                      <a:r>
                        <a:rPr lang="it-IT" sz="1600" b="1" spc="260"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ore</a:t>
                      </a:r>
                      <a:r>
                        <a:rPr lang="it-IT" sz="1600" b="0" baseline="0" dirty="0">
                          <a:solidFill>
                            <a:schemeClr val="tx1"/>
                          </a:solidFill>
                          <a:effectLst/>
                          <a:latin typeface="Calibri"/>
                          <a:ea typeface="Calibri"/>
                          <a:cs typeface="Times New Roman"/>
                        </a:rPr>
                        <a:t> </a:t>
                      </a:r>
                      <a:r>
                        <a:rPr lang="it-IT" sz="1600" b="1" dirty="0">
                          <a:solidFill>
                            <a:schemeClr val="tx1"/>
                          </a:solidFill>
                          <a:effectLst/>
                          <a:latin typeface="Calibri"/>
                          <a:ea typeface="Calibri"/>
                          <a:cs typeface="Times New Roman"/>
                        </a:rPr>
                        <a:t>settimanali</a:t>
                      </a:r>
                      <a:endParaRPr lang="it-IT" sz="1600" dirty="0">
                        <a:solidFill>
                          <a:schemeClr val="tx1"/>
                        </a:solidFill>
                        <a:effectLst/>
                        <a:latin typeface="Calibri"/>
                        <a:ea typeface="Calibri"/>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4" name="CasellaDiTesto 3"/>
          <p:cNvSpPr txBox="1"/>
          <p:nvPr/>
        </p:nvSpPr>
        <p:spPr>
          <a:xfrm>
            <a:off x="5559754" y="794693"/>
            <a:ext cx="2583079" cy="369332"/>
          </a:xfrm>
          <a:prstGeom prst="rect">
            <a:avLst/>
          </a:prstGeom>
          <a:noFill/>
        </p:spPr>
        <p:txBody>
          <a:bodyPr wrap="none" rtlCol="0">
            <a:spAutoFit/>
          </a:bodyPr>
          <a:lstStyle/>
          <a:p>
            <a:r>
              <a:rPr lang="it-IT" dirty="0"/>
              <a:t>Plesso di Rocca S. Stefano</a:t>
            </a:r>
          </a:p>
        </p:txBody>
      </p:sp>
      <p:sp>
        <p:nvSpPr>
          <p:cNvPr id="5" name="Rettangolo 4"/>
          <p:cNvSpPr/>
          <p:nvPr/>
        </p:nvSpPr>
        <p:spPr>
          <a:xfrm>
            <a:off x="602675" y="5589240"/>
            <a:ext cx="7776864" cy="1200329"/>
          </a:xfrm>
          <a:prstGeom prst="rect">
            <a:avLst/>
          </a:prstGeom>
        </p:spPr>
        <p:txBody>
          <a:bodyPr wrap="square">
            <a:spAutoFit/>
          </a:bodyPr>
          <a:lstStyle/>
          <a:p>
            <a:r>
              <a:rPr lang="it-IT" b="1" dirty="0"/>
              <a:t>Orario Uffici</a:t>
            </a:r>
          </a:p>
          <a:p>
            <a:pPr algn="just"/>
            <a:r>
              <a:rPr lang="it-IT" dirty="0"/>
              <a:t>La segreteria è aperta al pubblico nei seguenti orari:</a:t>
            </a:r>
          </a:p>
          <a:p>
            <a:pPr algn="just"/>
            <a:r>
              <a:rPr lang="it-IT" dirty="0"/>
              <a:t>Lunedì - Mercoledì - Venerdì dalle ore 11.00 alle ore 13.00 Martedì - Giovedì dalle ore 14.30 alle ore 15.30</a:t>
            </a:r>
          </a:p>
        </p:txBody>
      </p:sp>
      <p:sp>
        <p:nvSpPr>
          <p:cNvPr id="6" name="Rettangolo 5"/>
          <p:cNvSpPr/>
          <p:nvPr/>
        </p:nvSpPr>
        <p:spPr>
          <a:xfrm>
            <a:off x="549437" y="3068960"/>
            <a:ext cx="7885894" cy="2585323"/>
          </a:xfrm>
          <a:prstGeom prst="rect">
            <a:avLst/>
          </a:prstGeom>
        </p:spPr>
        <p:txBody>
          <a:bodyPr wrap="square">
            <a:spAutoFit/>
          </a:bodyPr>
          <a:lstStyle/>
          <a:p>
            <a:pPr algn="just"/>
            <a:r>
              <a:rPr lang="it-IT" dirty="0"/>
              <a:t>Il plesso di Olevano Romano è ubicato in un edificio di recente costruzione composto da tre piani, uno per ogni ordine di scuola: al piano terra si trova la scuola dell’Infanzia, al primo piano la Scuola Primaria e la sala mensa e, al secondo piano, la Scuola Secondaria di primo grado, gli uffici amministrativi e I vari laboratori. </a:t>
            </a:r>
          </a:p>
          <a:p>
            <a:pPr algn="just"/>
            <a:r>
              <a:rPr lang="it-IT" dirty="0"/>
              <a:t>Il plesso di Bellegra raccoglie tutti gli studenti in un unico edificio: al piano terra la scuola dell’infanzia e la palestra adibita temporaneamente a sala mensa, al primo piano, la Scuola Secondaria di primo grado e al secondo piano la Scuola Primaria.</a:t>
            </a:r>
          </a:p>
          <a:p>
            <a:pPr algn="just"/>
            <a:r>
              <a:rPr lang="it-IT" dirty="0"/>
              <a:t>Il plesso di Rocca Santo Stefano è un unico edificio ubicato al piano terra.</a:t>
            </a:r>
          </a:p>
        </p:txBody>
      </p:sp>
    </p:spTree>
    <p:extLst>
      <p:ext uri="{BB962C8B-B14F-4D97-AF65-F5344CB8AC3E}">
        <p14:creationId xmlns:p14="http://schemas.microsoft.com/office/powerpoint/2010/main" val="214463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76672"/>
            <a:ext cx="8496944" cy="6437660"/>
          </a:xfrm>
          <a:prstGeom prst="rect">
            <a:avLst/>
          </a:prstGeom>
          <a:noFill/>
        </p:spPr>
        <p:txBody>
          <a:bodyPr wrap="square" rtlCol="0">
            <a:spAutoFit/>
          </a:bodyPr>
          <a:lstStyle/>
          <a:p>
            <a:pPr marL="84138" algn="ctr"/>
            <a:r>
              <a:rPr lang="it-IT" sz="2800" b="1" dirty="0">
                <a:latin typeface="Comic Sans MS" panose="030F0702030302020204" pitchFamily="66" charset="0"/>
              </a:rPr>
              <a:t>RISORSE PROFESSIONALI</a:t>
            </a:r>
          </a:p>
          <a:p>
            <a:pPr marL="84138" marR="713105" algn="just">
              <a:spcBef>
                <a:spcPts val="1120"/>
              </a:spcBef>
              <a:spcAft>
                <a:spcPts val="0"/>
              </a:spcAft>
            </a:pPr>
            <a:r>
              <a:rPr lang="it-IT" sz="2400" dirty="0">
                <a:ea typeface="Calibri"/>
              </a:rPr>
              <a:t>L’Istituto</a:t>
            </a:r>
            <a:r>
              <a:rPr lang="it-IT" sz="2400" spc="5" dirty="0">
                <a:ea typeface="Calibri"/>
              </a:rPr>
              <a:t> </a:t>
            </a:r>
            <a:r>
              <a:rPr lang="it-IT" sz="2400" dirty="0">
                <a:ea typeface="Calibri"/>
              </a:rPr>
              <a:t>Comprensivo</a:t>
            </a:r>
            <a:r>
              <a:rPr lang="it-IT" sz="2400" spc="5" dirty="0">
                <a:ea typeface="Calibri"/>
              </a:rPr>
              <a:t> </a:t>
            </a:r>
            <a:r>
              <a:rPr lang="it-IT" sz="2400" dirty="0">
                <a:ea typeface="Calibri"/>
              </a:rPr>
              <a:t>è</a:t>
            </a:r>
            <a:r>
              <a:rPr lang="it-IT" sz="2400" spc="5" dirty="0">
                <a:ea typeface="Calibri"/>
              </a:rPr>
              <a:t> </a:t>
            </a:r>
            <a:r>
              <a:rPr lang="it-IT" sz="2400" dirty="0">
                <a:ea typeface="Calibri"/>
              </a:rPr>
              <a:t>diretto</a:t>
            </a:r>
            <a:r>
              <a:rPr lang="it-IT" sz="2400" spc="5" dirty="0">
                <a:ea typeface="Calibri"/>
              </a:rPr>
              <a:t> </a:t>
            </a:r>
            <a:r>
              <a:rPr lang="it-IT" sz="2400" dirty="0">
                <a:ea typeface="Calibri"/>
              </a:rPr>
              <a:t>da un</a:t>
            </a:r>
            <a:r>
              <a:rPr lang="it-IT" sz="2400" spc="5" dirty="0">
                <a:ea typeface="Calibri"/>
              </a:rPr>
              <a:t> </a:t>
            </a:r>
            <a:r>
              <a:rPr lang="it-IT" sz="2400" dirty="0">
                <a:ea typeface="Calibri"/>
              </a:rPr>
              <a:t>Dirigente</a:t>
            </a:r>
            <a:r>
              <a:rPr lang="it-IT" sz="2400" spc="5" dirty="0">
                <a:ea typeface="Calibri"/>
              </a:rPr>
              <a:t> </a:t>
            </a:r>
            <a:r>
              <a:rPr lang="it-IT" sz="2400" dirty="0">
                <a:ea typeface="Calibri"/>
              </a:rPr>
              <a:t>Scolastico mentre</a:t>
            </a:r>
            <a:r>
              <a:rPr lang="it-IT" sz="2400" spc="5" dirty="0">
                <a:ea typeface="Calibri"/>
              </a:rPr>
              <a:t> </a:t>
            </a:r>
            <a:r>
              <a:rPr lang="it-IT" sz="2400" dirty="0">
                <a:ea typeface="Calibri"/>
              </a:rPr>
              <a:t>gli</a:t>
            </a:r>
            <a:r>
              <a:rPr lang="it-IT" sz="2400" spc="5" dirty="0">
                <a:ea typeface="Calibri"/>
              </a:rPr>
              <a:t> </a:t>
            </a:r>
            <a:r>
              <a:rPr lang="it-IT" sz="2400" dirty="0">
                <a:ea typeface="Calibri"/>
              </a:rPr>
              <a:t>uffici</a:t>
            </a:r>
            <a:r>
              <a:rPr lang="it-IT" sz="2400" spc="5" dirty="0">
                <a:ea typeface="Calibri"/>
              </a:rPr>
              <a:t> </a:t>
            </a:r>
            <a:r>
              <a:rPr lang="it-IT" sz="2400" dirty="0">
                <a:ea typeface="Calibri"/>
              </a:rPr>
              <a:t>amministrativi</a:t>
            </a:r>
            <a:r>
              <a:rPr lang="it-IT" sz="2400" spc="-10" dirty="0">
                <a:ea typeface="Calibri"/>
              </a:rPr>
              <a:t> </a:t>
            </a:r>
            <a:r>
              <a:rPr lang="it-IT" sz="2400" dirty="0">
                <a:ea typeface="Calibri"/>
              </a:rPr>
              <a:t>e</a:t>
            </a:r>
            <a:r>
              <a:rPr lang="it-IT" sz="2400" spc="-20" dirty="0">
                <a:ea typeface="Calibri"/>
              </a:rPr>
              <a:t> </a:t>
            </a:r>
            <a:r>
              <a:rPr lang="it-IT" sz="2400" dirty="0">
                <a:ea typeface="Calibri"/>
              </a:rPr>
              <a:t>il</a:t>
            </a:r>
            <a:r>
              <a:rPr lang="it-IT" sz="2400" spc="-5" dirty="0">
                <a:ea typeface="Calibri"/>
              </a:rPr>
              <a:t> </a:t>
            </a:r>
            <a:r>
              <a:rPr lang="it-IT" sz="2400" dirty="0">
                <a:ea typeface="Calibri"/>
              </a:rPr>
              <a:t>personale</a:t>
            </a:r>
            <a:r>
              <a:rPr lang="it-IT" sz="2400" spc="-5" dirty="0">
                <a:ea typeface="Calibri"/>
              </a:rPr>
              <a:t> </a:t>
            </a:r>
            <a:r>
              <a:rPr lang="it-IT" sz="2400" dirty="0">
                <a:ea typeface="Calibri"/>
              </a:rPr>
              <a:t>ATA</a:t>
            </a:r>
            <a:r>
              <a:rPr lang="it-IT" sz="2400" spc="-10" dirty="0">
                <a:ea typeface="Calibri"/>
              </a:rPr>
              <a:t> sono coordinati </a:t>
            </a:r>
            <a:r>
              <a:rPr lang="it-IT" sz="2400" dirty="0">
                <a:ea typeface="Calibri"/>
              </a:rPr>
              <a:t>da un Direttore</a:t>
            </a:r>
            <a:r>
              <a:rPr lang="it-IT" sz="2400" spc="-10" dirty="0">
                <a:ea typeface="Calibri"/>
              </a:rPr>
              <a:t> </a:t>
            </a:r>
            <a:r>
              <a:rPr lang="it-IT" sz="2400" dirty="0">
                <a:ea typeface="Calibri"/>
              </a:rPr>
              <a:t>dei</a:t>
            </a:r>
            <a:r>
              <a:rPr lang="it-IT" sz="2400" spc="-15" dirty="0">
                <a:ea typeface="Calibri"/>
              </a:rPr>
              <a:t> </a:t>
            </a:r>
            <a:r>
              <a:rPr lang="it-IT" sz="2400" dirty="0">
                <a:ea typeface="Calibri"/>
              </a:rPr>
              <a:t>Servizi</a:t>
            </a:r>
            <a:r>
              <a:rPr lang="it-IT" sz="2400" spc="-10" dirty="0">
                <a:ea typeface="Calibri"/>
              </a:rPr>
              <a:t> </a:t>
            </a:r>
            <a:r>
              <a:rPr lang="it-IT" sz="2400" dirty="0">
                <a:ea typeface="Calibri"/>
              </a:rPr>
              <a:t>Generali</a:t>
            </a:r>
            <a:r>
              <a:rPr lang="it-IT" sz="2400" spc="-25" dirty="0">
                <a:ea typeface="Calibri"/>
              </a:rPr>
              <a:t> </a:t>
            </a:r>
            <a:r>
              <a:rPr lang="it-IT" sz="2400" dirty="0">
                <a:ea typeface="Calibri"/>
              </a:rPr>
              <a:t>e</a:t>
            </a:r>
            <a:r>
              <a:rPr lang="it-IT" sz="2400" spc="-10" dirty="0">
                <a:ea typeface="Calibri"/>
              </a:rPr>
              <a:t> </a:t>
            </a:r>
            <a:r>
              <a:rPr lang="it-IT" sz="2400" dirty="0">
                <a:ea typeface="Calibri"/>
              </a:rPr>
              <a:t>Amministrativi.</a:t>
            </a:r>
          </a:p>
          <a:p>
            <a:pPr marL="84138" marR="713105" algn="just">
              <a:spcBef>
                <a:spcPts val="1120"/>
              </a:spcBef>
              <a:spcAft>
                <a:spcPts val="0"/>
              </a:spcAft>
            </a:pPr>
            <a:r>
              <a:rPr lang="it-IT" sz="2400" spc="-5" dirty="0">
                <a:ea typeface="Calibri"/>
              </a:rPr>
              <a:t>In</a:t>
            </a:r>
            <a:r>
              <a:rPr lang="it-IT" sz="2400" spc="-65" dirty="0">
                <a:ea typeface="Calibri"/>
              </a:rPr>
              <a:t> </a:t>
            </a:r>
            <a:r>
              <a:rPr lang="it-IT" sz="2400" spc="-5" dirty="0">
                <a:ea typeface="Calibri"/>
              </a:rPr>
              <a:t>tutti</a:t>
            </a:r>
            <a:r>
              <a:rPr lang="it-IT" sz="2400" spc="-55" dirty="0">
                <a:ea typeface="Calibri"/>
              </a:rPr>
              <a:t> </a:t>
            </a:r>
            <a:r>
              <a:rPr lang="it-IT" sz="2400" spc="-5" dirty="0">
                <a:ea typeface="Calibri"/>
              </a:rPr>
              <a:t>i</a:t>
            </a:r>
            <a:r>
              <a:rPr lang="it-IT" sz="2400" spc="-60" dirty="0">
                <a:ea typeface="Calibri"/>
              </a:rPr>
              <a:t> </a:t>
            </a:r>
            <a:r>
              <a:rPr lang="it-IT" sz="2400" spc="-5" dirty="0">
                <a:ea typeface="Calibri"/>
              </a:rPr>
              <a:t>gradi</a:t>
            </a:r>
            <a:r>
              <a:rPr lang="it-IT" sz="2400" spc="-60" dirty="0">
                <a:ea typeface="Calibri"/>
              </a:rPr>
              <a:t> </a:t>
            </a:r>
            <a:r>
              <a:rPr lang="it-IT" sz="2400" spc="-5" dirty="0">
                <a:ea typeface="Calibri"/>
              </a:rPr>
              <a:t>di</a:t>
            </a:r>
            <a:r>
              <a:rPr lang="it-IT" sz="2400" spc="-60" dirty="0">
                <a:ea typeface="Calibri"/>
              </a:rPr>
              <a:t> </a:t>
            </a:r>
            <a:r>
              <a:rPr lang="it-IT" sz="2400" dirty="0">
                <a:ea typeface="Calibri"/>
              </a:rPr>
              <a:t>scuola</a:t>
            </a:r>
            <a:r>
              <a:rPr lang="it-IT" sz="2400" spc="-60" dirty="0">
                <a:ea typeface="Calibri"/>
              </a:rPr>
              <a:t> </a:t>
            </a:r>
            <a:r>
              <a:rPr lang="it-IT" sz="2400" dirty="0">
                <a:ea typeface="Calibri"/>
              </a:rPr>
              <a:t>l’Istituto</a:t>
            </a:r>
            <a:r>
              <a:rPr lang="it-IT" sz="2400" spc="-55" dirty="0">
                <a:ea typeface="Calibri"/>
              </a:rPr>
              <a:t> </a:t>
            </a:r>
            <a:r>
              <a:rPr lang="it-IT" sz="2400" dirty="0">
                <a:ea typeface="Calibri"/>
              </a:rPr>
              <a:t>può</a:t>
            </a:r>
            <a:r>
              <a:rPr lang="it-IT" sz="2400" spc="-65" dirty="0">
                <a:ea typeface="Calibri"/>
              </a:rPr>
              <a:t> </a:t>
            </a:r>
            <a:r>
              <a:rPr lang="it-IT" sz="2400" dirty="0">
                <a:ea typeface="Calibri"/>
              </a:rPr>
              <a:t>contare</a:t>
            </a:r>
            <a:r>
              <a:rPr lang="it-IT" sz="2400" spc="-60" dirty="0">
                <a:ea typeface="Calibri"/>
              </a:rPr>
              <a:t> </a:t>
            </a:r>
            <a:r>
              <a:rPr lang="it-IT" sz="2400" dirty="0">
                <a:ea typeface="Calibri"/>
              </a:rPr>
              <a:t>su</a:t>
            </a:r>
            <a:r>
              <a:rPr lang="it-IT" sz="2400" spc="-65" dirty="0">
                <a:ea typeface="Calibri"/>
              </a:rPr>
              <a:t> </a:t>
            </a:r>
            <a:r>
              <a:rPr lang="it-IT" sz="2400" dirty="0">
                <a:ea typeface="Calibri"/>
              </a:rPr>
              <a:t>una</a:t>
            </a:r>
            <a:r>
              <a:rPr lang="it-IT" sz="2400" spc="-60" dirty="0">
                <a:ea typeface="Calibri"/>
              </a:rPr>
              <a:t> </a:t>
            </a:r>
            <a:r>
              <a:rPr lang="it-IT" sz="2400" dirty="0">
                <a:ea typeface="Calibri"/>
              </a:rPr>
              <a:t>buona</a:t>
            </a:r>
            <a:r>
              <a:rPr lang="it-IT" sz="2400" spc="-60" dirty="0">
                <a:ea typeface="Calibri"/>
              </a:rPr>
              <a:t> </a:t>
            </a:r>
            <a:r>
              <a:rPr lang="it-IT" sz="2400" dirty="0">
                <a:ea typeface="Calibri"/>
              </a:rPr>
              <a:t>stabilità</a:t>
            </a:r>
            <a:r>
              <a:rPr lang="it-IT" sz="2400" spc="-60" dirty="0">
                <a:ea typeface="Calibri"/>
              </a:rPr>
              <a:t> </a:t>
            </a:r>
            <a:r>
              <a:rPr lang="it-IT" sz="2400" dirty="0">
                <a:ea typeface="Calibri"/>
              </a:rPr>
              <a:t>del</a:t>
            </a:r>
            <a:r>
              <a:rPr lang="it-IT" sz="2400" spc="-55" dirty="0">
                <a:ea typeface="Calibri"/>
              </a:rPr>
              <a:t> </a:t>
            </a:r>
            <a:r>
              <a:rPr lang="it-IT" sz="2400" dirty="0">
                <a:ea typeface="Calibri"/>
              </a:rPr>
              <a:t>personale</a:t>
            </a:r>
            <a:r>
              <a:rPr lang="it-IT" sz="2400" spc="-70" dirty="0">
                <a:ea typeface="Calibri"/>
              </a:rPr>
              <a:t> </a:t>
            </a:r>
            <a:r>
              <a:rPr lang="it-IT" sz="2400" dirty="0">
                <a:ea typeface="Calibri"/>
              </a:rPr>
              <a:t>docente,</a:t>
            </a:r>
            <a:r>
              <a:rPr lang="it-IT" sz="2400" spc="-55" dirty="0">
                <a:ea typeface="Calibri"/>
              </a:rPr>
              <a:t> </a:t>
            </a:r>
            <a:r>
              <a:rPr lang="it-IT" sz="2400" dirty="0">
                <a:ea typeface="Calibri"/>
              </a:rPr>
              <a:t>per</a:t>
            </a:r>
            <a:r>
              <a:rPr lang="it-IT" sz="2400" spc="-60" dirty="0">
                <a:ea typeface="Calibri"/>
              </a:rPr>
              <a:t> </a:t>
            </a:r>
            <a:r>
              <a:rPr lang="it-IT" sz="2400" dirty="0">
                <a:ea typeface="Calibri"/>
              </a:rPr>
              <a:t>la</a:t>
            </a:r>
            <a:r>
              <a:rPr lang="it-IT" sz="2400" spc="-75" dirty="0">
                <a:ea typeface="Calibri"/>
              </a:rPr>
              <a:t> </a:t>
            </a:r>
            <a:r>
              <a:rPr lang="it-IT" sz="2400" dirty="0">
                <a:ea typeface="Calibri"/>
              </a:rPr>
              <a:t>maggioranza</a:t>
            </a:r>
            <a:r>
              <a:rPr lang="it-IT" sz="2400" spc="-240" dirty="0">
                <a:ea typeface="Calibri"/>
              </a:rPr>
              <a:t> </a:t>
            </a:r>
            <a:r>
              <a:rPr lang="it-IT" sz="2400" dirty="0">
                <a:ea typeface="Calibri"/>
              </a:rPr>
              <a:t>con contratto a tempo indeterminato residente nel territorio garantendo una</a:t>
            </a:r>
            <a:r>
              <a:rPr lang="it-IT" sz="2400" spc="5" dirty="0">
                <a:ea typeface="Calibri"/>
              </a:rPr>
              <a:t> </a:t>
            </a:r>
            <a:r>
              <a:rPr lang="it-IT" sz="2400" dirty="0">
                <a:ea typeface="Calibri"/>
              </a:rPr>
              <a:t>continuità</a:t>
            </a:r>
            <a:r>
              <a:rPr lang="it-IT" sz="2400" spc="-10" dirty="0">
                <a:ea typeface="Calibri"/>
              </a:rPr>
              <a:t> </a:t>
            </a:r>
            <a:r>
              <a:rPr lang="it-IT" sz="2400" dirty="0">
                <a:ea typeface="Calibri"/>
              </a:rPr>
              <a:t>educativa e</a:t>
            </a:r>
            <a:r>
              <a:rPr lang="it-IT" sz="2400" spc="-10" dirty="0">
                <a:ea typeface="Calibri"/>
              </a:rPr>
              <a:t> </a:t>
            </a:r>
            <a:r>
              <a:rPr lang="it-IT" sz="2400" dirty="0">
                <a:ea typeface="Calibri"/>
              </a:rPr>
              <a:t>didattica. La sorveglianza degli alunni  e la pulizia degli spazi viene garantita da 17 collaboratori  scolastici, mentre negli uffici di segreteria lavorano 5 assistenti amministrativi e il DSGA.</a:t>
            </a:r>
          </a:p>
          <a:p>
            <a:pPr marL="719455" marR="712470">
              <a:spcBef>
                <a:spcPts val="5"/>
              </a:spcBef>
              <a:spcAft>
                <a:spcPts val="0"/>
              </a:spcAft>
            </a:pPr>
            <a:endParaRPr lang="it-IT" dirty="0">
              <a:highlight>
                <a:srgbClr val="FFFF00"/>
              </a:highlight>
              <a:ea typeface="Calibri"/>
            </a:endParaRPr>
          </a:p>
          <a:p>
            <a:pPr marL="719455" marR="712470">
              <a:spcBef>
                <a:spcPts val="5"/>
              </a:spcBef>
              <a:spcAft>
                <a:spcPts val="0"/>
              </a:spcAft>
            </a:pPr>
            <a:endParaRPr lang="it-IT" dirty="0">
              <a:highlight>
                <a:srgbClr val="FFFF00"/>
              </a:highlight>
              <a:ea typeface="Calibri"/>
            </a:endParaRPr>
          </a:p>
          <a:p>
            <a:pPr>
              <a:spcAft>
                <a:spcPts val="0"/>
              </a:spcAft>
            </a:pPr>
            <a:r>
              <a:rPr lang="it-IT" sz="1400" dirty="0">
                <a:ea typeface="Calibri"/>
              </a:rPr>
              <a:t> </a:t>
            </a:r>
            <a:endParaRPr lang="it-IT" dirty="0">
              <a:ea typeface="Calibri"/>
            </a:endParaRPr>
          </a:p>
          <a:p>
            <a:pPr>
              <a:spcAft>
                <a:spcPts val="0"/>
              </a:spcAft>
            </a:pPr>
            <a:r>
              <a:rPr lang="it-IT" sz="1400" dirty="0">
                <a:ea typeface="Calibri"/>
              </a:rPr>
              <a:t> </a:t>
            </a:r>
            <a:endParaRPr lang="it-IT" dirty="0">
              <a:ea typeface="Calibri"/>
            </a:endParaRPr>
          </a:p>
          <a:p>
            <a:pPr>
              <a:spcAft>
                <a:spcPts val="0"/>
              </a:spcAft>
            </a:pPr>
            <a:r>
              <a:rPr lang="it-IT" sz="1400" dirty="0">
                <a:ea typeface="Calibri"/>
              </a:rPr>
              <a:t> </a:t>
            </a:r>
            <a:endParaRPr lang="it-IT" dirty="0">
              <a:ea typeface="Calibri"/>
            </a:endParaRPr>
          </a:p>
          <a:p>
            <a:pPr marL="484505" marR="32385" indent="-34290">
              <a:spcAft>
                <a:spcPts val="0"/>
              </a:spcAft>
            </a:pPr>
            <a:r>
              <a:rPr lang="it-IT" sz="2400" dirty="0">
                <a:solidFill>
                  <a:srgbClr val="002C59"/>
                </a:solidFill>
                <a:latin typeface="Arial MT"/>
                <a:ea typeface="Calibri"/>
              </a:rPr>
              <a:t> </a:t>
            </a:r>
            <a:endParaRPr lang="it-IT" dirty="0">
              <a:ea typeface="Calibri"/>
            </a:endParaRPr>
          </a:p>
        </p:txBody>
      </p:sp>
    </p:spTree>
    <p:extLst>
      <p:ext uri="{BB962C8B-B14F-4D97-AF65-F5344CB8AC3E}">
        <p14:creationId xmlns:p14="http://schemas.microsoft.com/office/powerpoint/2010/main" val="298483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0"/>
            <a:ext cx="8568952" cy="6278642"/>
          </a:xfrm>
          <a:prstGeom prst="rect">
            <a:avLst/>
          </a:prstGeom>
        </p:spPr>
        <p:txBody>
          <a:bodyPr wrap="square">
            <a:spAutoFit/>
          </a:bodyPr>
          <a:lstStyle/>
          <a:p>
            <a:endParaRPr lang="it-IT" dirty="0"/>
          </a:p>
          <a:p>
            <a:r>
              <a:rPr lang="it-IT" sz="2400" b="1" dirty="0">
                <a:latin typeface="Comic Sans MS" panose="030F0702030302020204" pitchFamily="66" charset="0"/>
              </a:rPr>
              <a:t>RICOGNIZIONE ATTREZZATURE E DESCRIZIONE DEI  PLESSI </a:t>
            </a:r>
          </a:p>
          <a:p>
            <a:br>
              <a:rPr lang="it-IT" sz="2000" dirty="0"/>
            </a:br>
            <a:r>
              <a:rPr lang="it-IT" sz="2400" dirty="0"/>
              <a:t>Tutti i plessi sono dotati di attrezzature informatiche e di L.I.M. nelle singole aule e negli spazi comuni; di recente sono stati installati dei monitor interattivi di ultima generazione. In relazione alla presenza di spazi non adibiti ad aule sono state create aule speciali quali aule video, laboratori musicali, aule inclusione e biblioteca.</a:t>
            </a:r>
          </a:p>
          <a:p>
            <a:r>
              <a:rPr lang="it-IT" sz="2400" dirty="0"/>
              <a:t>Tutti i plessi sono dotati di confortevoli sale mensa e serviti da servizi quali lo scuolabus e/o </a:t>
            </a:r>
            <a:r>
              <a:rPr lang="it-IT" sz="2400" dirty="0" err="1"/>
              <a:t>pedibus</a:t>
            </a:r>
            <a:r>
              <a:rPr lang="it-IT" sz="2400" dirty="0"/>
              <a:t>.</a:t>
            </a:r>
          </a:p>
          <a:p>
            <a:r>
              <a:rPr lang="it-IT" sz="2400" dirty="0"/>
              <a:t>E’ presente inoltre la palestra o spazi adeguatamente adibiti alla pratica sportiva.</a:t>
            </a:r>
          </a:p>
          <a:p>
            <a:r>
              <a:rPr lang="it-IT" sz="2000" dirty="0"/>
              <a:t> </a:t>
            </a:r>
          </a:p>
          <a:p>
            <a:r>
              <a:rPr lang="it-IT" sz="2000" dirty="0"/>
              <a:t> </a:t>
            </a:r>
          </a:p>
          <a:p>
            <a:br>
              <a:rPr lang="it-IT" dirty="0"/>
            </a:br>
            <a:endParaRPr lang="it-IT" dirty="0"/>
          </a:p>
        </p:txBody>
      </p:sp>
    </p:spTree>
    <p:extLst>
      <p:ext uri="{BB962C8B-B14F-4D97-AF65-F5344CB8AC3E}">
        <p14:creationId xmlns:p14="http://schemas.microsoft.com/office/powerpoint/2010/main" val="19952842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3747</Words>
  <Application>Microsoft Office PowerPoint</Application>
  <PresentationFormat>Presentazione su schermo (4:3)</PresentationFormat>
  <Paragraphs>367</Paragraphs>
  <Slides>28</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Arial MT</vt:lpstr>
      <vt:lpstr>Calibri</vt:lpstr>
      <vt:lpstr>Comic Sans MS</vt:lpstr>
      <vt:lpstr>Symbol</vt:lpstr>
      <vt:lpstr>Tema di Office</vt:lpstr>
      <vt:lpstr> MIM – USR LAZIO  ISTITUTO COMPRENSIVO STATALE DI OLEVANO ROMANO  PIAZZA KAROL WOJTYLA, 1 - 00035 OLEVANO ROMANO (RM) Tel. 069564021/ 069564039 Fax. 0695609184- Codice Fiscale: 93008700580e-mail:rmic8am006@istruzione.it- www.ic-olevanoromano.it </vt:lpstr>
      <vt:lpstr>INDICE</vt:lpstr>
      <vt:lpstr>CONTESTO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MIUR - USR LAZIOISTITUTO COMPRENSIVO STATALE DI OLEVANO ROMANOPIAZZA KAROL WOJTYLA, 1 - 00035 OLEVANO ROMANO (RM)Tel. 069564021 069564039 Fax. 0695609184- Codice Fiscale: 93008700580e-mail:rmic8am006@istruzione.it- www.ic-olevanoromano.it</dc:title>
  <dc:creator>utente</dc:creator>
  <cp:lastModifiedBy>Antonella Isopi</cp:lastModifiedBy>
  <cp:revision>78</cp:revision>
  <dcterms:created xsi:type="dcterms:W3CDTF">2024-09-29T15:19:52Z</dcterms:created>
  <dcterms:modified xsi:type="dcterms:W3CDTF">2025-10-28T12:17:58Z</dcterms:modified>
</cp:coreProperties>
</file>