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b42337e94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b42337e94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b42337e94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b42337e94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b42337e9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9b42337e9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b42337e94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b42337e94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b42337e94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b42337e94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b42337e94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b42337e94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b42337e94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b42337e94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b42337e94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b42337e94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b42337e94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9b42337e94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9b42337e94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9b42337e94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c78d24c1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c78d24c1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9b42337e94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9b42337e94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9b42337e94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9b42337e94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9b42337e94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9b42337e94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9b42337e94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9b42337e94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9b42337e94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9b42337e94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b42337e94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b42337e94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b42337e9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9b42337e9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b42337e94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b42337e94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c78d24c1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c78d24c1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b42337e9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b42337e9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b42337e94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b42337e94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c78d24c1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c78d24c1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6AA84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4144" y="820012"/>
            <a:ext cx="4715706" cy="2652587"/>
          </a:xfrm>
          <a:prstGeom prst="rect">
            <a:avLst/>
          </a:prstGeom>
          <a:noFill/>
          <a:ln cap="flat" cmpd="sng" w="19050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5" name="Google Shape;55;p13"/>
          <p:cNvSpPr txBox="1"/>
          <p:nvPr/>
        </p:nvSpPr>
        <p:spPr>
          <a:xfrm>
            <a:off x="6029425" y="184825"/>
            <a:ext cx="29511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498450" y="270925"/>
            <a:ext cx="40473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1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IO SCELGO PER CRESCERE!</a:t>
            </a:r>
            <a:endParaRPr b="1" sz="21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172725" y="3601075"/>
            <a:ext cx="7030200" cy="12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FF0000"/>
                </a:solidFill>
              </a:rPr>
              <a:t>PROGETTO ORIENTAMENTO 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FF0000"/>
                </a:solidFill>
              </a:rPr>
              <a:t>CLASSI TERZE 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1155CC"/>
                </a:solidFill>
              </a:rPr>
              <a:t>Scuola Secondaria di Primo Grado </a:t>
            </a:r>
            <a:endParaRPr b="1"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800">
                <a:solidFill>
                  <a:srgbClr val="1155CC"/>
                </a:solidFill>
              </a:rPr>
              <a:t>PARTE PRIMA</a:t>
            </a:r>
            <a:endParaRPr b="1" sz="800"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ISTITUTO COMPRENSIVO DI OLEVANO ROMANO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700">
                <a:solidFill>
                  <a:schemeClr val="dk1"/>
                </a:solidFill>
              </a:rPr>
              <a:t>ANNO SCOLASTICO 2021/2022</a:t>
            </a:r>
            <a:endParaRPr sz="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6350" y="116313"/>
            <a:ext cx="6547825" cy="4910876"/>
          </a:xfrm>
          <a:prstGeom prst="rect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7988" y="63738"/>
            <a:ext cx="6688025" cy="5016026"/>
          </a:xfrm>
          <a:prstGeom prst="rect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600">
                <a:solidFill>
                  <a:srgbClr val="1155CC"/>
                </a:solidFill>
              </a:rPr>
              <a:t>Cosa posso aspettarmi da un </a:t>
            </a:r>
            <a:r>
              <a:rPr b="1" lang="it" sz="2600">
                <a:solidFill>
                  <a:srgbClr val="980000"/>
                </a:solidFill>
              </a:rPr>
              <a:t>LICEO</a:t>
            </a:r>
            <a:r>
              <a:rPr b="1" lang="it" sz="2600">
                <a:solidFill>
                  <a:srgbClr val="1155CC"/>
                </a:solidFill>
              </a:rPr>
              <a:t>? </a:t>
            </a:r>
            <a:endParaRPr b="1" sz="2600">
              <a:solidFill>
                <a:srgbClr val="1155CC"/>
              </a:solidFill>
            </a:endParaRPr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❖"/>
            </a:pPr>
            <a:r>
              <a:rPr b="1" lang="it" sz="2000">
                <a:solidFill>
                  <a:srgbClr val="0000FF"/>
                </a:solidFill>
              </a:rPr>
              <a:t>Acquisire gli strumenti culturali e metodologici necessari per una comprensione approfondita della realtà. </a:t>
            </a:r>
            <a:endParaRPr b="1" sz="2000">
              <a:solidFill>
                <a:srgbClr val="0000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❖"/>
            </a:pPr>
            <a:r>
              <a:rPr b="1" lang="it" sz="2000">
                <a:solidFill>
                  <a:srgbClr val="0000FF"/>
                </a:solidFill>
              </a:rPr>
              <a:t>Sviluppare la capacità di porsi con atteggiamento razionale, creativo, progettuale  e  critico  di  fronte  alle  situazioni,  ai fenomeni e ai problemi. </a:t>
            </a:r>
            <a:endParaRPr b="1" sz="2000">
              <a:solidFill>
                <a:srgbClr val="0000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❖"/>
            </a:pPr>
            <a:r>
              <a:rPr b="1" i="1" lang="it" sz="2000">
                <a:solidFill>
                  <a:srgbClr val="0000FF"/>
                </a:solidFill>
              </a:rPr>
              <a:t>Per quale prospettiva? </a:t>
            </a:r>
            <a:r>
              <a:rPr b="1" lang="it" sz="2000">
                <a:solidFill>
                  <a:srgbClr val="0000FF"/>
                </a:solidFill>
              </a:rPr>
              <a:t>                                                                                     La   prosecuzione   degli   studi   all’Università    ma    anche l’inserimento nella vita sociale e nel mondo del lavoro.</a:t>
            </a:r>
            <a:endParaRPr b="1" sz="20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600" y="58963"/>
            <a:ext cx="6700776" cy="5025575"/>
          </a:xfrm>
          <a:prstGeom prst="rect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235225" y="2601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00">
                <a:solidFill>
                  <a:srgbClr val="1155CC"/>
                </a:solidFill>
              </a:rPr>
              <a:t>Cosa posso aspettarmi da un </a:t>
            </a:r>
            <a:r>
              <a:rPr b="1" lang="it" sz="2600">
                <a:solidFill>
                  <a:srgbClr val="980000"/>
                </a:solidFill>
              </a:rPr>
              <a:t>ISTITUTO TECNICO</a:t>
            </a:r>
            <a:r>
              <a:rPr b="1" lang="it" sz="2600">
                <a:solidFill>
                  <a:srgbClr val="1155CC"/>
                </a:solidFill>
              </a:rPr>
              <a:t>? </a:t>
            </a:r>
            <a:endParaRPr b="1" sz="2600">
              <a:solidFill>
                <a:srgbClr val="1155CC"/>
              </a:solidFill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2000"/>
              <a:buChar char="❖"/>
            </a:pPr>
            <a:r>
              <a:rPr b="1" lang="it" sz="2000">
                <a:solidFill>
                  <a:srgbClr val="0000FF"/>
                </a:solidFill>
              </a:rPr>
              <a:t> Una solida base culturale di carattere scientifico e tecnologico. </a:t>
            </a:r>
            <a:endParaRPr b="1"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❖"/>
            </a:pPr>
            <a:r>
              <a:rPr b="1" lang="it" sz="2000">
                <a:solidFill>
                  <a:srgbClr val="0000FF"/>
                </a:solidFill>
              </a:rPr>
              <a:t> Acquisizione   dei   saperi   e   delle   competenze   necessarie all’esercizio di professioni tecniche.</a:t>
            </a:r>
            <a:endParaRPr b="1"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❖"/>
            </a:pPr>
            <a:r>
              <a:rPr b="1" lang="it" sz="2000">
                <a:solidFill>
                  <a:srgbClr val="0000FF"/>
                </a:solidFill>
              </a:rPr>
              <a:t>Ampia presenza di attività laboratoriale e un più stretto raccordo con il mondo del lavoro.</a:t>
            </a:r>
            <a:endParaRPr b="1"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❖"/>
            </a:pPr>
            <a:r>
              <a:rPr b="1" i="1" lang="it" sz="2000">
                <a:solidFill>
                  <a:srgbClr val="0000FF"/>
                </a:solidFill>
              </a:rPr>
              <a:t>Per quale prospettiva?            </a:t>
            </a:r>
            <a:r>
              <a:rPr b="1" lang="it" sz="2000">
                <a:solidFill>
                  <a:srgbClr val="0000FF"/>
                </a:solidFill>
              </a:rPr>
              <a:t>                                                                               Inserimento    nel    mondo    del   lavoro   ma    anche    accesso all’università o all’istruzione e formazione tecnica superiore.</a:t>
            </a:r>
            <a:endParaRPr b="1" sz="20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2050" y="51788"/>
            <a:ext cx="6719900" cy="5039925"/>
          </a:xfrm>
          <a:prstGeom prst="rect">
            <a:avLst/>
          </a:prstGeom>
          <a:noFill/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300">
                <a:solidFill>
                  <a:srgbClr val="1155CC"/>
                </a:solidFill>
              </a:rPr>
              <a:t>Cosa posso aspettarmi da un </a:t>
            </a:r>
            <a:r>
              <a:rPr b="1" lang="it" sz="2300">
                <a:solidFill>
                  <a:srgbClr val="980000"/>
                </a:solidFill>
              </a:rPr>
              <a:t>ISTITUTO PROFESSIONALE</a:t>
            </a:r>
            <a:r>
              <a:rPr b="1" lang="it" sz="2300">
                <a:solidFill>
                  <a:srgbClr val="1155CC"/>
                </a:solidFill>
              </a:rPr>
              <a:t>?</a:t>
            </a:r>
            <a:endParaRPr b="1" sz="2300">
              <a:solidFill>
                <a:srgbClr val="1155CC"/>
              </a:solidFill>
            </a:endParaRPr>
          </a:p>
        </p:txBody>
      </p:sp>
      <p:sp>
        <p:nvSpPr>
          <p:cNvPr id="151" name="Google Shape;15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❖"/>
            </a:pPr>
            <a:r>
              <a:rPr b="1" lang="it" sz="2000">
                <a:solidFill>
                  <a:srgbClr val="0000FF"/>
                </a:solidFill>
              </a:rPr>
              <a:t>U</a:t>
            </a:r>
            <a:r>
              <a:rPr b="1" lang="it" sz="2000">
                <a:solidFill>
                  <a:srgbClr val="0000FF"/>
                </a:solidFill>
              </a:rPr>
              <a:t>na solida base di istruzione generale e tecnico professionale </a:t>
            </a:r>
            <a:endParaRPr b="1"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❖"/>
            </a:pPr>
            <a:r>
              <a:rPr b="1" lang="it" sz="2000">
                <a:solidFill>
                  <a:srgbClr val="0000FF"/>
                </a:solidFill>
              </a:rPr>
              <a:t>Sviluppo, in una dimensione operativa, di saperi e competenze orientati alle esigenze del settore produttivo di riferimento.</a:t>
            </a:r>
            <a:endParaRPr b="1"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❖"/>
            </a:pPr>
            <a:r>
              <a:rPr b="1" i="1" lang="it" sz="2000">
                <a:solidFill>
                  <a:srgbClr val="0000FF"/>
                </a:solidFill>
              </a:rPr>
              <a:t>Per quale prospettiva?      </a:t>
            </a:r>
            <a:r>
              <a:rPr b="1" lang="it" sz="2000">
                <a:solidFill>
                  <a:srgbClr val="0000FF"/>
                </a:solidFill>
              </a:rPr>
              <a:t>                                                                                 Per un rapido inserimento nel mondo del lavoro, ma anche per l’accesso all’università e  all’istruzione   e   formazione tecnica superiore </a:t>
            </a:r>
            <a:endParaRPr b="1" sz="20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1155CC"/>
                </a:solidFill>
              </a:rPr>
              <a:t>...</a:t>
            </a:r>
            <a:r>
              <a:rPr b="1" lang="it">
                <a:solidFill>
                  <a:srgbClr val="1155CC"/>
                </a:solidFill>
              </a:rPr>
              <a:t>E SE </a:t>
            </a:r>
            <a:r>
              <a:rPr b="1" lang="it">
                <a:solidFill>
                  <a:srgbClr val="980000"/>
                </a:solidFill>
              </a:rPr>
              <a:t>SBAGLIO</a:t>
            </a:r>
            <a:r>
              <a:rPr b="1" lang="it">
                <a:solidFill>
                  <a:srgbClr val="1155CC"/>
                </a:solidFill>
              </a:rPr>
              <a:t>???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❏"/>
            </a:pPr>
            <a:r>
              <a:rPr b="1" lang="it" sz="2000">
                <a:solidFill>
                  <a:srgbClr val="0000FF"/>
                </a:solidFill>
              </a:rPr>
              <a:t>La grande maggioranza dei ragazzi non sbaglia</a:t>
            </a:r>
            <a:endParaRPr b="1"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❏"/>
            </a:pPr>
            <a:r>
              <a:rPr b="1" lang="it" sz="2000">
                <a:solidFill>
                  <a:srgbClr val="0000FF"/>
                </a:solidFill>
              </a:rPr>
              <a:t>La scelta non è definitiva.</a:t>
            </a:r>
            <a:endParaRPr b="1"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❏"/>
            </a:pPr>
            <a:r>
              <a:rPr b="1" lang="it" sz="2000">
                <a:solidFill>
                  <a:srgbClr val="0000FF"/>
                </a:solidFill>
              </a:rPr>
              <a:t>La scelta è modificabile (in particolare nel primo anno).</a:t>
            </a:r>
            <a:endParaRPr b="1"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❏"/>
            </a:pPr>
            <a:r>
              <a:rPr b="1" lang="it" sz="2000">
                <a:solidFill>
                  <a:srgbClr val="0000FF"/>
                </a:solidFill>
              </a:rPr>
              <a:t>In   tutte   le   scuole   superiori   sono   promosse   attività  di ri-orientamento. </a:t>
            </a:r>
            <a:endParaRPr b="1" sz="2000">
              <a:solidFill>
                <a:srgbClr val="0000FF"/>
              </a:solidFill>
            </a:endParaRPr>
          </a:p>
        </p:txBody>
      </p:sp>
      <p:pic>
        <p:nvPicPr>
          <p:cNvPr id="158" name="Google Shape;15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66550">
            <a:off x="5698000" y="2846150"/>
            <a:ext cx="2646475" cy="1773150"/>
          </a:xfrm>
          <a:prstGeom prst="rect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idx="1" type="body"/>
          </p:nvPr>
        </p:nvSpPr>
        <p:spPr>
          <a:xfrm>
            <a:off x="311700" y="516250"/>
            <a:ext cx="8520600" cy="40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00">
                <a:solidFill>
                  <a:srgbClr val="1155CC"/>
                </a:solidFill>
              </a:rPr>
              <a:t>Come scegliere? </a:t>
            </a:r>
            <a:endParaRPr b="1" sz="2600">
              <a:solidFill>
                <a:srgbClr val="1155CC"/>
              </a:solidFill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2000"/>
              <a:buChar char="❏"/>
            </a:pPr>
            <a:r>
              <a:rPr b="1" lang="it" sz="2000">
                <a:solidFill>
                  <a:srgbClr val="0000FF"/>
                </a:solidFill>
              </a:rPr>
              <a:t>Con il cuore o con la testa? </a:t>
            </a:r>
            <a:endParaRPr b="1"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❏"/>
            </a:pPr>
            <a:r>
              <a:rPr b="1" lang="it" sz="2000">
                <a:solidFill>
                  <a:srgbClr val="0000FF"/>
                </a:solidFill>
              </a:rPr>
              <a:t>Un percorso lungo o breve? </a:t>
            </a:r>
            <a:endParaRPr b="1"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❏"/>
            </a:pPr>
            <a:r>
              <a:rPr b="1" lang="it" sz="2000">
                <a:solidFill>
                  <a:srgbClr val="0000FF"/>
                </a:solidFill>
              </a:rPr>
              <a:t>Un percorso generalista o vocazionale? </a:t>
            </a:r>
            <a:endParaRPr b="1"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❏"/>
            </a:pPr>
            <a:r>
              <a:rPr b="1" lang="it" sz="2000">
                <a:solidFill>
                  <a:srgbClr val="0000FF"/>
                </a:solidFill>
              </a:rPr>
              <a:t>Un percorso più teorico o più pratico?                                                                    Due punti fermi:                                                                                                            - Non esiste un indirizzo di studio adatto a tutti gli studenti                                             - Non esiste uno studente adatto a tutti i percorsi </a:t>
            </a:r>
            <a:endParaRPr b="1" sz="2000">
              <a:solidFill>
                <a:srgbClr val="0000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it" sz="2000">
                <a:solidFill>
                  <a:srgbClr val="0000FF"/>
                </a:solidFill>
              </a:rPr>
              <a:t>                    </a:t>
            </a:r>
            <a:r>
              <a:rPr b="1" lang="it" sz="2200">
                <a:solidFill>
                  <a:srgbClr val="980000"/>
                </a:solidFill>
              </a:rPr>
              <a:t>Ognuno deve trovare la sua strada!</a:t>
            </a:r>
            <a:endParaRPr b="1" sz="2200">
              <a:solidFill>
                <a:srgbClr val="980000"/>
              </a:solidFill>
            </a:endParaRPr>
          </a:p>
        </p:txBody>
      </p:sp>
      <p:pic>
        <p:nvPicPr>
          <p:cNvPr id="164" name="Google Shape;1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2950" y="638425"/>
            <a:ext cx="1305200" cy="1305200"/>
          </a:xfrm>
          <a:prstGeom prst="rect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1155CC"/>
                </a:solidFill>
              </a:rPr>
              <a:t>Le tappe e i tempi della scelta 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170" name="Google Shape;170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❏"/>
            </a:pPr>
            <a:r>
              <a:rPr b="1" lang="it" sz="2000">
                <a:solidFill>
                  <a:srgbClr val="0000FF"/>
                </a:solidFill>
              </a:rPr>
              <a:t>Attività di orientamento della scuola </a:t>
            </a:r>
            <a:endParaRPr b="1"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❏"/>
            </a:pPr>
            <a:r>
              <a:rPr b="1" lang="it" sz="2000">
                <a:solidFill>
                  <a:srgbClr val="0000FF"/>
                </a:solidFill>
              </a:rPr>
              <a:t>Porte aperte degli istituti superiori</a:t>
            </a:r>
            <a:endParaRPr b="1"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❏"/>
            </a:pPr>
            <a:r>
              <a:rPr b="1" lang="it" sz="2000">
                <a:solidFill>
                  <a:srgbClr val="0000FF"/>
                </a:solidFill>
              </a:rPr>
              <a:t>Consiglio orientativo </a:t>
            </a:r>
            <a:endParaRPr b="1"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❏"/>
            </a:pPr>
            <a:r>
              <a:rPr b="1" lang="it" sz="2000">
                <a:solidFill>
                  <a:srgbClr val="0000FF"/>
                </a:solidFill>
              </a:rPr>
              <a:t>Iscrizione alla scuola superiore </a:t>
            </a:r>
            <a:endParaRPr b="1"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❏"/>
            </a:pPr>
            <a:r>
              <a:rPr b="1" lang="it" sz="2000">
                <a:solidFill>
                  <a:srgbClr val="0000FF"/>
                </a:solidFill>
              </a:rPr>
              <a:t>Esame di Stato </a:t>
            </a:r>
            <a:endParaRPr b="1"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❏"/>
            </a:pPr>
            <a:r>
              <a:rPr b="1" lang="it" sz="2000">
                <a:solidFill>
                  <a:srgbClr val="0000FF"/>
                </a:solidFill>
              </a:rPr>
              <a:t>Certificazione delle competenze</a:t>
            </a:r>
            <a:endParaRPr b="1"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❏"/>
            </a:pPr>
            <a:r>
              <a:rPr b="1" lang="it" sz="2000">
                <a:solidFill>
                  <a:srgbClr val="0000FF"/>
                </a:solidFill>
              </a:rPr>
              <a:t>Conferma dell’iscrizione </a:t>
            </a:r>
            <a:endParaRPr b="1" sz="2000">
              <a:solidFill>
                <a:srgbClr val="0000FF"/>
              </a:solidFill>
            </a:endParaRPr>
          </a:p>
        </p:txBody>
      </p:sp>
      <p:pic>
        <p:nvPicPr>
          <p:cNvPr id="171" name="Google Shape;17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7675" y="372422"/>
            <a:ext cx="1828675" cy="1451500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62675" y="2145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00">
                <a:solidFill>
                  <a:srgbClr val="1155CC"/>
                </a:solidFill>
              </a:rPr>
              <a:t>L’ORIENTAMENTO...</a:t>
            </a:r>
            <a:endParaRPr b="1" sz="2600">
              <a:solidFill>
                <a:srgbClr val="1155CC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191200" y="1593400"/>
            <a:ext cx="8655300" cy="36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rgbClr val="0000FF"/>
                </a:solidFill>
              </a:rPr>
              <a:t>...</a:t>
            </a:r>
            <a:r>
              <a:rPr b="1" lang="it" sz="2000">
                <a:solidFill>
                  <a:srgbClr val="0000FF"/>
                </a:solidFill>
              </a:rPr>
              <a:t>costituisce parte integrante del processo educativo e formativo degli alunni.</a:t>
            </a:r>
            <a:endParaRPr b="1" sz="2000">
              <a:solidFill>
                <a:srgbClr val="0000FF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rgbClr val="0000FF"/>
                </a:solidFill>
              </a:rPr>
              <a:t>Si esplica in un </a:t>
            </a:r>
            <a:r>
              <a:rPr b="1" lang="it" sz="2000">
                <a:solidFill>
                  <a:srgbClr val="980000"/>
                </a:solidFill>
              </a:rPr>
              <a:t>insieme di attività</a:t>
            </a:r>
            <a:r>
              <a:rPr b="1" lang="it" sz="2000">
                <a:solidFill>
                  <a:srgbClr val="0000FF"/>
                </a:solidFill>
              </a:rPr>
              <a:t> che mirano a </a:t>
            </a:r>
            <a:r>
              <a:rPr b="1" lang="it" sz="2000">
                <a:solidFill>
                  <a:srgbClr val="980000"/>
                </a:solidFill>
              </a:rPr>
              <a:t>formare </a:t>
            </a:r>
            <a:r>
              <a:rPr b="1" lang="it" sz="2000">
                <a:solidFill>
                  <a:srgbClr val="0000FF"/>
                </a:solidFill>
              </a:rPr>
              <a:t>e a </a:t>
            </a:r>
            <a:r>
              <a:rPr b="1" lang="it" sz="2000">
                <a:solidFill>
                  <a:srgbClr val="980000"/>
                </a:solidFill>
              </a:rPr>
              <a:t>potenziare </a:t>
            </a:r>
            <a:r>
              <a:rPr b="1" lang="it" sz="2000">
                <a:solidFill>
                  <a:srgbClr val="0000FF"/>
                </a:solidFill>
              </a:rPr>
              <a:t>le </a:t>
            </a:r>
            <a:r>
              <a:rPr b="1" i="1" lang="it" sz="2000">
                <a:solidFill>
                  <a:srgbClr val="0000FF"/>
                </a:solidFill>
              </a:rPr>
              <a:t>capacità degli alunni di conoscere se stessi, l’ambiente in cui vivono, i mutamenti culturali e socio-economici, le offerte formative </a:t>
            </a:r>
            <a:r>
              <a:rPr b="1" lang="it" sz="2000">
                <a:solidFill>
                  <a:srgbClr val="0000FF"/>
                </a:solidFill>
              </a:rPr>
              <a:t>affinché possano essere protagonisti di un </a:t>
            </a:r>
            <a:r>
              <a:rPr b="1" lang="it" sz="2000">
                <a:solidFill>
                  <a:srgbClr val="980000"/>
                </a:solidFill>
              </a:rPr>
              <a:t>personale progetto di vita</a:t>
            </a:r>
            <a:r>
              <a:rPr b="1" lang="it" sz="2000">
                <a:solidFill>
                  <a:srgbClr val="0000FF"/>
                </a:solidFill>
              </a:rPr>
              <a:t> e partecipare allo studio e alla vita familiare e sociale in modo attivo e responsabile.</a:t>
            </a:r>
            <a:endParaRPr b="1" sz="2000">
              <a:solidFill>
                <a:srgbClr val="0000FF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676" y="159350"/>
            <a:ext cx="2067750" cy="1336224"/>
          </a:xfrm>
          <a:prstGeom prst="rect">
            <a:avLst/>
          </a:prstGeom>
          <a:noFill/>
          <a:ln cap="flat" cmpd="sng" w="19050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/>
          <p:nvPr>
            <p:ph type="title"/>
          </p:nvPr>
        </p:nvSpPr>
        <p:spPr>
          <a:xfrm>
            <a:off x="311700" y="266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1155CC"/>
                </a:solidFill>
              </a:rPr>
              <a:t>Qualche consiglio per </a:t>
            </a:r>
            <a:r>
              <a:rPr b="1" lang="it">
                <a:solidFill>
                  <a:srgbClr val="980000"/>
                </a:solidFill>
              </a:rPr>
              <a:t>studenti 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177" name="Google Shape;177;p32"/>
          <p:cNvSpPr txBox="1"/>
          <p:nvPr>
            <p:ph idx="1" type="body"/>
          </p:nvPr>
        </p:nvSpPr>
        <p:spPr>
          <a:xfrm>
            <a:off x="311700" y="9166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❏"/>
            </a:pPr>
            <a:r>
              <a:rPr b="1" lang="it" sz="2000">
                <a:solidFill>
                  <a:srgbClr val="0000FF"/>
                </a:solidFill>
              </a:rPr>
              <a:t>Rispondi, con sincerità, ad alcune domande </a:t>
            </a:r>
            <a:endParaRPr b="1"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❏"/>
            </a:pPr>
            <a:r>
              <a:rPr b="1" lang="it" sz="2000">
                <a:solidFill>
                  <a:srgbClr val="0000FF"/>
                </a:solidFill>
              </a:rPr>
              <a:t>Conosci le materie previste nel quadro orario?</a:t>
            </a:r>
            <a:endParaRPr b="1"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❏"/>
            </a:pPr>
            <a:r>
              <a:rPr b="1" lang="it" sz="2000">
                <a:solidFill>
                  <a:srgbClr val="0000FF"/>
                </a:solidFill>
              </a:rPr>
              <a:t>Anche quelle tecniche?</a:t>
            </a:r>
            <a:endParaRPr b="1"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❏"/>
            </a:pPr>
            <a:r>
              <a:rPr b="1" lang="it" sz="2000">
                <a:solidFill>
                  <a:srgbClr val="0000FF"/>
                </a:solidFill>
              </a:rPr>
              <a:t>Ti piacciono? </a:t>
            </a:r>
            <a:endParaRPr b="1"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❏"/>
            </a:pPr>
            <a:r>
              <a:rPr b="1" lang="it" sz="2000">
                <a:solidFill>
                  <a:srgbClr val="0000FF"/>
                </a:solidFill>
              </a:rPr>
              <a:t>Le apprendi facilmente?</a:t>
            </a:r>
            <a:endParaRPr b="1"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❏"/>
            </a:pPr>
            <a:r>
              <a:rPr b="1" lang="it" sz="2000">
                <a:solidFill>
                  <a:srgbClr val="0000FF"/>
                </a:solidFill>
              </a:rPr>
              <a:t>Che risultati ottieni attualmente nelle materie coerenti con la scuola superiore verso cui sei orientato? </a:t>
            </a:r>
            <a:endParaRPr b="1"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❏"/>
            </a:pPr>
            <a:r>
              <a:rPr b="1" lang="it" sz="2000">
                <a:solidFill>
                  <a:srgbClr val="0000FF"/>
                </a:solidFill>
              </a:rPr>
              <a:t>Che rapporto hai con lo studio?</a:t>
            </a:r>
            <a:endParaRPr b="1"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❏"/>
            </a:pPr>
            <a:r>
              <a:rPr b="1" lang="it" sz="2000">
                <a:solidFill>
                  <a:srgbClr val="0000FF"/>
                </a:solidFill>
              </a:rPr>
              <a:t>Quanto tempo dedichi allo studio? </a:t>
            </a:r>
            <a:r>
              <a:rPr b="1" lang="it">
                <a:solidFill>
                  <a:srgbClr val="0000FF"/>
                </a:solidFill>
              </a:rPr>
              <a:t>Alle superiori ci si prepara con autonomia, capacità di organizzarsi, metodo di studio, tempo.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178" name="Google Shape;17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3450" y="452500"/>
            <a:ext cx="1945500" cy="1706225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1155CC"/>
                </a:solidFill>
              </a:rPr>
              <a:t>Qualche consiglio per </a:t>
            </a:r>
            <a:r>
              <a:rPr b="1" lang="it">
                <a:solidFill>
                  <a:srgbClr val="980000"/>
                </a:solidFill>
              </a:rPr>
              <a:t>studenti e genitori</a:t>
            </a:r>
            <a:r>
              <a:rPr b="1" lang="it">
                <a:solidFill>
                  <a:srgbClr val="1155CC"/>
                </a:solidFill>
              </a:rPr>
              <a:t> 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184" name="Google Shape;184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rgbClr val="0000FF"/>
                </a:solidFill>
              </a:rPr>
              <a:t>Come utilizzare le “porte aperte”...</a:t>
            </a:r>
            <a:endParaRPr b="1"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2000"/>
              <a:buChar char="❏"/>
            </a:pPr>
            <a:r>
              <a:rPr b="1" lang="it" sz="2000">
                <a:solidFill>
                  <a:srgbClr val="0000FF"/>
                </a:solidFill>
              </a:rPr>
              <a:t>Attenzione alla sostanza</a:t>
            </a:r>
            <a:endParaRPr b="1"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❏"/>
            </a:pPr>
            <a:r>
              <a:rPr b="1" lang="it" sz="2000">
                <a:solidFill>
                  <a:srgbClr val="0000FF"/>
                </a:solidFill>
              </a:rPr>
              <a:t>I</a:t>
            </a:r>
            <a:r>
              <a:rPr b="1" lang="it" sz="2000">
                <a:solidFill>
                  <a:srgbClr val="0000FF"/>
                </a:solidFill>
              </a:rPr>
              <a:t>nformarsi sulle materie nuove</a:t>
            </a:r>
            <a:endParaRPr b="1"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❏"/>
            </a:pPr>
            <a:r>
              <a:rPr b="1" lang="it" sz="2000">
                <a:solidFill>
                  <a:srgbClr val="0000FF"/>
                </a:solidFill>
              </a:rPr>
              <a:t>Informarsi sulle iniziative a supporto dell’apprendimento </a:t>
            </a:r>
            <a:endParaRPr b="1"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❏"/>
            </a:pPr>
            <a:r>
              <a:rPr b="1" lang="it" sz="2000">
                <a:solidFill>
                  <a:srgbClr val="0000FF"/>
                </a:solidFill>
              </a:rPr>
              <a:t>Informarsi sugli esiti </a:t>
            </a:r>
            <a:endParaRPr b="1"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❏"/>
            </a:pPr>
            <a:r>
              <a:rPr b="1" lang="it" sz="2000">
                <a:solidFill>
                  <a:srgbClr val="0000FF"/>
                </a:solidFill>
              </a:rPr>
              <a:t>Informarsi sugli sbocchi occupazionali e la coerenza con il percorso di studio</a:t>
            </a:r>
            <a:endParaRPr b="1"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❏"/>
            </a:pPr>
            <a:r>
              <a:rPr b="1" lang="it" sz="2000">
                <a:solidFill>
                  <a:srgbClr val="0000FF"/>
                </a:solidFill>
              </a:rPr>
              <a:t>Informarsi sul “clima” della scuola (competitivo, inclusivo, ecc..)</a:t>
            </a:r>
            <a:endParaRPr b="1" sz="2000">
              <a:solidFill>
                <a:srgbClr val="0000FF"/>
              </a:solidFill>
            </a:endParaRPr>
          </a:p>
        </p:txBody>
      </p:sp>
      <p:pic>
        <p:nvPicPr>
          <p:cNvPr id="185" name="Google Shape;185;p33"/>
          <p:cNvPicPr preferRelativeResize="0"/>
          <p:nvPr/>
        </p:nvPicPr>
        <p:blipFill rotWithShape="1">
          <a:blip r:embed="rId3">
            <a:alphaModFix/>
          </a:blip>
          <a:srcRect b="38313" l="0" r="0" t="0"/>
          <a:stretch/>
        </p:blipFill>
        <p:spPr>
          <a:xfrm>
            <a:off x="7221275" y="1017725"/>
            <a:ext cx="1461300" cy="1392350"/>
          </a:xfrm>
          <a:prstGeom prst="rect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1155CC"/>
                </a:solidFill>
              </a:rPr>
              <a:t>Qualche consiglio per </a:t>
            </a:r>
            <a:r>
              <a:rPr b="1" lang="it">
                <a:solidFill>
                  <a:srgbClr val="980000"/>
                </a:solidFill>
              </a:rPr>
              <a:t>genitori 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191" name="Google Shape;191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❏"/>
            </a:pPr>
            <a:r>
              <a:rPr b="1" lang="it" sz="2000">
                <a:solidFill>
                  <a:srgbClr val="0000FF"/>
                </a:solidFill>
              </a:rPr>
              <a:t>Sostenerlo nella scelta, parlarne</a:t>
            </a:r>
            <a:endParaRPr b="1" sz="2000">
              <a:solidFill>
                <a:srgbClr val="0000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❏"/>
            </a:pPr>
            <a:r>
              <a:rPr b="1" lang="it" sz="2000">
                <a:solidFill>
                  <a:srgbClr val="0000FF"/>
                </a:solidFill>
              </a:rPr>
              <a:t>Ascoltare le sue ragioni</a:t>
            </a:r>
            <a:endParaRPr b="1" sz="2000">
              <a:solidFill>
                <a:srgbClr val="0000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❏"/>
            </a:pPr>
            <a:r>
              <a:rPr b="1" lang="it" sz="2000">
                <a:solidFill>
                  <a:srgbClr val="0000FF"/>
                </a:solidFill>
              </a:rPr>
              <a:t>Condividere la scelta </a:t>
            </a:r>
            <a:endParaRPr b="1" sz="2000">
              <a:solidFill>
                <a:srgbClr val="0000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❏"/>
            </a:pPr>
            <a:r>
              <a:rPr b="1" lang="it" sz="2000">
                <a:solidFill>
                  <a:srgbClr val="0000FF"/>
                </a:solidFill>
              </a:rPr>
              <a:t>Se non c’è condivisione?                                                                 Proporre una sfida fondata su fiducia e responsabilità</a:t>
            </a:r>
            <a:endParaRPr b="1" sz="2000">
              <a:solidFill>
                <a:srgbClr val="0000FF"/>
              </a:solidFill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❏"/>
            </a:pPr>
            <a:r>
              <a:rPr b="1" lang="it" sz="2000">
                <a:solidFill>
                  <a:srgbClr val="0000FF"/>
                </a:solidFill>
              </a:rPr>
              <a:t>Seguirlo anche il prossimo anno (è grande, ma non abbastanza)</a:t>
            </a:r>
            <a:endParaRPr b="1" sz="2000">
              <a:solidFill>
                <a:srgbClr val="0000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it" sz="2000">
                <a:solidFill>
                  <a:srgbClr val="0000FF"/>
                </a:solidFill>
              </a:rPr>
              <a:t> </a:t>
            </a:r>
            <a:r>
              <a:rPr b="1" lang="it" sz="2000">
                <a:solidFill>
                  <a:srgbClr val="980000"/>
                </a:solidFill>
              </a:rPr>
              <a:t>Testimoniare il valore della cultura, dell’impegno e della responsabilità</a:t>
            </a:r>
            <a:r>
              <a:rPr b="1" lang="it" sz="2000">
                <a:solidFill>
                  <a:srgbClr val="0000FF"/>
                </a:solidFill>
              </a:rPr>
              <a:t> </a:t>
            </a:r>
            <a:endParaRPr b="1" sz="2000">
              <a:solidFill>
                <a:srgbClr val="0000FF"/>
              </a:solidFill>
            </a:endParaRPr>
          </a:p>
        </p:txBody>
      </p:sp>
      <p:pic>
        <p:nvPicPr>
          <p:cNvPr id="192" name="Google Shape;19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0073" y="621650"/>
            <a:ext cx="2076950" cy="1555700"/>
          </a:xfrm>
          <a:prstGeom prst="rect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/>
          <p:nvPr>
            <p:ph idx="1" type="body"/>
          </p:nvPr>
        </p:nvSpPr>
        <p:spPr>
          <a:xfrm>
            <a:off x="311700" y="363300"/>
            <a:ext cx="8520600" cy="42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800">
                <a:solidFill>
                  <a:srgbClr val="0000FF"/>
                </a:solidFill>
              </a:rPr>
              <a:t>...SCEGLIERE UNA </a:t>
            </a:r>
            <a:r>
              <a:rPr b="1" i="1" lang="it" sz="2800">
                <a:solidFill>
                  <a:srgbClr val="0000FF"/>
                </a:solidFill>
              </a:rPr>
              <a:t>SCUOLA </a:t>
            </a:r>
            <a:endParaRPr b="1" i="1" sz="28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it" sz="2800">
                <a:solidFill>
                  <a:srgbClr val="980000"/>
                </a:solidFill>
              </a:rPr>
              <a:t>è</a:t>
            </a:r>
            <a:r>
              <a:rPr b="1" lang="it" sz="2800">
                <a:solidFill>
                  <a:srgbClr val="0000FF"/>
                </a:solidFill>
              </a:rPr>
              <a:t> </a:t>
            </a:r>
            <a:endParaRPr b="1" sz="28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it" sz="2800">
                <a:solidFill>
                  <a:srgbClr val="0000FF"/>
                </a:solidFill>
              </a:rPr>
              <a:t>SCEGLIERE UN </a:t>
            </a:r>
            <a:r>
              <a:rPr b="1" i="1" lang="it" sz="2800">
                <a:solidFill>
                  <a:srgbClr val="0000FF"/>
                </a:solidFill>
              </a:rPr>
              <a:t>FUTURO</a:t>
            </a:r>
            <a:endParaRPr b="1" i="1" sz="28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i="1" sz="2800">
              <a:solidFill>
                <a:srgbClr val="0000FF"/>
              </a:solidFill>
            </a:endParaRPr>
          </a:p>
        </p:txBody>
      </p:sp>
      <p:pic>
        <p:nvPicPr>
          <p:cNvPr id="198" name="Google Shape;19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7350" y="2346625"/>
            <a:ext cx="4876800" cy="23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/>
          <p:nvPr>
            <p:ph type="title"/>
          </p:nvPr>
        </p:nvSpPr>
        <p:spPr>
          <a:xfrm>
            <a:off x="311700" y="151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3300">
                <a:solidFill>
                  <a:srgbClr val="000000"/>
                </a:solidFill>
              </a:rPr>
              <a:t>Il nostro augurio...</a:t>
            </a:r>
            <a:endParaRPr b="1" i="1" sz="3300">
              <a:solidFill>
                <a:srgbClr val="000000"/>
              </a:solidFill>
            </a:endParaRPr>
          </a:p>
        </p:txBody>
      </p:sp>
      <p:pic>
        <p:nvPicPr>
          <p:cNvPr id="204" name="Google Shape;20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6800" y="1052613"/>
            <a:ext cx="3668650" cy="3038275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5" name="Google Shape;205;p36"/>
          <p:cNvSpPr txBox="1"/>
          <p:nvPr/>
        </p:nvSpPr>
        <p:spPr>
          <a:xfrm>
            <a:off x="6399100" y="4325425"/>
            <a:ext cx="61314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700"/>
              <a:t>Funzione Strumentale Orientamento Prof.ssa Anna Caporilli</a:t>
            </a:r>
            <a:endParaRPr i="1"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700"/>
              <a:t>                                           Referenti Prof.ssa Cinzia Milana </a:t>
            </a:r>
            <a:endParaRPr i="1"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700"/>
              <a:t>                                                          Prof.ssa Carla Antonelli</a:t>
            </a:r>
            <a:endParaRPr i="1"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700"/>
              <a:t>                                                          Prof.re Lina Fabi</a:t>
            </a:r>
            <a:endParaRPr i="1" sz="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00">
                <a:solidFill>
                  <a:srgbClr val="1155CC"/>
                </a:solidFill>
              </a:rPr>
              <a:t>Le parole  dell’orientamento...</a:t>
            </a:r>
            <a:endParaRPr b="1" sz="2600">
              <a:solidFill>
                <a:srgbClr val="1155CC"/>
              </a:solidFill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b="1" lang="it" sz="2000">
                <a:solidFill>
                  <a:srgbClr val="0000FF"/>
                </a:solidFill>
              </a:rPr>
              <a:t>...forniscono agli alunni </a:t>
            </a:r>
            <a:r>
              <a:rPr b="1" lang="it" sz="2000">
                <a:solidFill>
                  <a:srgbClr val="980000"/>
                </a:solidFill>
              </a:rPr>
              <a:t>strumenti</a:t>
            </a:r>
            <a:r>
              <a:rPr b="1" lang="it" sz="2000">
                <a:solidFill>
                  <a:srgbClr val="0000FF"/>
                </a:solidFill>
              </a:rPr>
              <a:t> ed </a:t>
            </a:r>
            <a:r>
              <a:rPr b="1" lang="it" sz="2000">
                <a:solidFill>
                  <a:srgbClr val="980000"/>
                </a:solidFill>
              </a:rPr>
              <a:t>occasioni</a:t>
            </a:r>
            <a:r>
              <a:rPr b="1" lang="it" sz="2000">
                <a:solidFill>
                  <a:srgbClr val="0000FF"/>
                </a:solidFill>
              </a:rPr>
              <a:t> per individuare le proprie attitudini e potenziare le proprie abilità in un’ottica di apprendimento significativo.</a:t>
            </a:r>
            <a:endParaRPr b="1" sz="2000">
              <a:solidFill>
                <a:srgbClr val="0000FF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4475" y="2195769"/>
            <a:ext cx="3160824" cy="2373100"/>
          </a:xfrm>
          <a:prstGeom prst="rect">
            <a:avLst/>
          </a:prstGeom>
          <a:noFill/>
          <a:ln cap="flat" cmpd="sng" w="19050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2" name="Google Shape;72;p15"/>
          <p:cNvSpPr txBox="1"/>
          <p:nvPr/>
        </p:nvSpPr>
        <p:spPr>
          <a:xfrm>
            <a:off x="6615775" y="4372300"/>
            <a:ext cx="1211100" cy="1146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1000650" y="127475"/>
            <a:ext cx="7419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00">
                <a:solidFill>
                  <a:srgbClr val="1155CC"/>
                </a:solidFill>
              </a:rPr>
              <a:t>Perchè studiare? </a:t>
            </a:r>
            <a:endParaRPr b="1" sz="2600"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155CC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❖"/>
            </a:pPr>
            <a:r>
              <a:rPr lang="it"/>
              <a:t>  </a:t>
            </a:r>
            <a:r>
              <a:rPr b="1" lang="it" sz="2000">
                <a:solidFill>
                  <a:srgbClr val="0000FF"/>
                </a:solidFill>
              </a:rPr>
              <a:t>Per crescere come persona e diventare buoni cittadini </a:t>
            </a:r>
            <a:endParaRPr b="1" sz="2000">
              <a:solidFill>
                <a:srgbClr val="0000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❖"/>
            </a:pPr>
            <a:r>
              <a:rPr b="1" lang="it" sz="2000">
                <a:solidFill>
                  <a:srgbClr val="0000FF"/>
                </a:solidFill>
              </a:rPr>
              <a:t>  </a:t>
            </a:r>
            <a:r>
              <a:rPr b="1" lang="it" sz="2000">
                <a:solidFill>
                  <a:srgbClr val="0000FF"/>
                </a:solidFill>
              </a:rPr>
              <a:t>Per avere un buon lavoro </a:t>
            </a:r>
            <a:endParaRPr b="1" sz="2000">
              <a:solidFill>
                <a:srgbClr val="0000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❖"/>
            </a:pPr>
            <a:r>
              <a:rPr b="1" lang="it" sz="2000">
                <a:solidFill>
                  <a:srgbClr val="0000FF"/>
                </a:solidFill>
              </a:rPr>
              <a:t>  Per porre le basi per l'apprendimento permanente </a:t>
            </a:r>
            <a:endParaRPr b="1" sz="2000">
              <a:solidFill>
                <a:srgbClr val="0000FF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43754">
            <a:off x="7409625" y="293175"/>
            <a:ext cx="1468800" cy="1100175"/>
          </a:xfrm>
          <a:prstGeom prst="rect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/>
        </p:nvSpPr>
        <p:spPr>
          <a:xfrm>
            <a:off x="0" y="0"/>
            <a:ext cx="8260200" cy="3000000"/>
          </a:xfrm>
          <a:prstGeom prst="rect">
            <a:avLst/>
          </a:prstGeom>
          <a:noFill/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600"/>
              <a:t> </a:t>
            </a:r>
            <a:r>
              <a:rPr lang="it" sz="2600">
                <a:solidFill>
                  <a:srgbClr val="1155CC"/>
                </a:solidFill>
              </a:rPr>
              <a:t>        </a:t>
            </a:r>
            <a:endParaRPr sz="26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00">
                <a:solidFill>
                  <a:srgbClr val="1155CC"/>
                </a:solidFill>
              </a:rPr>
              <a:t>           </a:t>
            </a:r>
            <a:r>
              <a:rPr b="1" lang="it" sz="2600">
                <a:solidFill>
                  <a:srgbClr val="1155CC"/>
                </a:solidFill>
              </a:rPr>
              <a:t>Quali competenze per affrontare il futuro </a:t>
            </a:r>
            <a:endParaRPr b="1" sz="26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00">
                <a:solidFill>
                  <a:srgbClr val="1155CC"/>
                </a:solidFill>
              </a:rPr>
              <a:t>           lavorativo  e di vita? </a:t>
            </a:r>
            <a:endParaRPr b="1" sz="26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000"/>
              <a:buChar char="➢"/>
            </a:pPr>
            <a:r>
              <a:rPr b="1" lang="it" sz="2000">
                <a:solidFill>
                  <a:srgbClr val="980000"/>
                </a:solidFill>
              </a:rPr>
              <a:t>Comunicazione nella lingua madre </a:t>
            </a:r>
            <a:endParaRPr b="1" sz="2000">
              <a:solidFill>
                <a:srgbClr val="98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➢"/>
            </a:pPr>
            <a:r>
              <a:rPr b="1" lang="it" sz="2000">
                <a:solidFill>
                  <a:srgbClr val="0000FF"/>
                </a:solidFill>
              </a:rPr>
              <a:t>Comunicazione nelle lingue straniere </a:t>
            </a:r>
            <a:endParaRPr b="1"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000"/>
              <a:buChar char="➢"/>
            </a:pPr>
            <a:r>
              <a:rPr b="1" lang="it" sz="2000">
                <a:solidFill>
                  <a:srgbClr val="980000"/>
                </a:solidFill>
              </a:rPr>
              <a:t>Competenza matematica, scientifica, tecnologica </a:t>
            </a:r>
            <a:endParaRPr b="1" sz="2000">
              <a:solidFill>
                <a:srgbClr val="98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➢"/>
            </a:pPr>
            <a:r>
              <a:rPr b="1" lang="it" sz="2000">
                <a:solidFill>
                  <a:srgbClr val="0000FF"/>
                </a:solidFill>
              </a:rPr>
              <a:t>Competenza digitale </a:t>
            </a:r>
            <a:endParaRPr b="1"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000"/>
              <a:buChar char="➢"/>
            </a:pPr>
            <a:r>
              <a:rPr b="1" lang="it" sz="2000">
                <a:solidFill>
                  <a:srgbClr val="980000"/>
                </a:solidFill>
              </a:rPr>
              <a:t>Imparare a imparare </a:t>
            </a:r>
            <a:endParaRPr b="1" sz="2000">
              <a:solidFill>
                <a:srgbClr val="98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➢"/>
            </a:pPr>
            <a:r>
              <a:rPr b="1" lang="it" sz="2000">
                <a:solidFill>
                  <a:srgbClr val="0000FF"/>
                </a:solidFill>
              </a:rPr>
              <a:t>Competenze sociali e civiche </a:t>
            </a:r>
            <a:endParaRPr b="1"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000"/>
              <a:buChar char="➢"/>
            </a:pPr>
            <a:r>
              <a:rPr b="1" lang="it" sz="2000">
                <a:solidFill>
                  <a:srgbClr val="980000"/>
                </a:solidFill>
              </a:rPr>
              <a:t>Spirito di iniziativa </a:t>
            </a:r>
            <a:endParaRPr b="1" sz="2000">
              <a:solidFill>
                <a:srgbClr val="98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➢"/>
            </a:pPr>
            <a:r>
              <a:rPr b="1" lang="it" sz="2000">
                <a:solidFill>
                  <a:srgbClr val="0000FF"/>
                </a:solidFill>
              </a:rPr>
              <a:t>Consapevolezza e espressione culturale </a:t>
            </a:r>
            <a:endParaRPr b="1" sz="2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/>
              <a:t>Fonte: Competenze chiave per l’apprendimento permanente (Raccomandazioni - Unione Europea 12/2006)</a:t>
            </a:r>
            <a:endParaRPr sz="1000"/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b="8130" l="0" r="0" t="0"/>
          <a:stretch/>
        </p:blipFill>
        <p:spPr>
          <a:xfrm rot="512047">
            <a:off x="7166975" y="1330126"/>
            <a:ext cx="1679751" cy="1341650"/>
          </a:xfrm>
          <a:prstGeom prst="rect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247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600">
                <a:solidFill>
                  <a:srgbClr val="1155CC"/>
                </a:solidFill>
              </a:rPr>
              <a:t>Il contesto della scelta</a:t>
            </a:r>
            <a:endParaRPr b="1" sz="2600">
              <a:solidFill>
                <a:srgbClr val="1155CC"/>
              </a:solidFill>
            </a:endParaRPr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312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rgbClr val="0000FF"/>
                </a:solidFill>
              </a:rPr>
              <a:t>Una </a:t>
            </a:r>
            <a:r>
              <a:rPr b="1" lang="it" sz="2000">
                <a:solidFill>
                  <a:srgbClr val="980000"/>
                </a:solidFill>
              </a:rPr>
              <a:t>scelta difficile</a:t>
            </a:r>
            <a:r>
              <a:rPr b="1" lang="it" sz="2000">
                <a:solidFill>
                  <a:srgbClr val="0000FF"/>
                </a:solidFill>
              </a:rPr>
              <a:t> per diversi motivi:</a:t>
            </a:r>
            <a:r>
              <a:rPr b="1" lang="it">
                <a:solidFill>
                  <a:srgbClr val="0000FF"/>
                </a:solidFill>
              </a:rPr>
              <a:t> </a:t>
            </a:r>
            <a:endParaRPr b="1">
              <a:solidFill>
                <a:srgbClr val="0000FF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1800"/>
              <a:buChar char="❏"/>
            </a:pPr>
            <a:r>
              <a:rPr b="1" lang="it">
                <a:solidFill>
                  <a:srgbClr val="0000FF"/>
                </a:solidFill>
              </a:rPr>
              <a:t> </a:t>
            </a:r>
            <a:r>
              <a:rPr b="1" lang="it" sz="2000">
                <a:solidFill>
                  <a:srgbClr val="0000FF"/>
                </a:solidFill>
              </a:rPr>
              <a:t>La rapidità e la portata dei cambiamenti in atto </a:t>
            </a:r>
            <a:r>
              <a:rPr b="1" lang="it" sz="1700">
                <a:solidFill>
                  <a:srgbClr val="000000"/>
                </a:solidFill>
              </a:rPr>
              <a:t>(</a:t>
            </a:r>
            <a:r>
              <a:rPr b="1" lang="it" sz="1500">
                <a:solidFill>
                  <a:srgbClr val="000000"/>
                </a:solidFill>
              </a:rPr>
              <a:t>globalizzazione, società della conoscenza, nuove tecnologie, social network, nuove professioni, precarietà, flessibilità …) </a:t>
            </a:r>
            <a:endParaRPr b="1" sz="15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❏"/>
            </a:pPr>
            <a:r>
              <a:rPr b="1" lang="it" sz="2000">
                <a:solidFill>
                  <a:srgbClr val="0000FF"/>
                </a:solidFill>
              </a:rPr>
              <a:t>Il quadro dell’offerta molto ampio </a:t>
            </a:r>
            <a:endParaRPr b="1"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❏"/>
            </a:pPr>
            <a:r>
              <a:rPr b="1" lang="it" sz="2000">
                <a:solidFill>
                  <a:srgbClr val="0000FF"/>
                </a:solidFill>
              </a:rPr>
              <a:t>La richiesta di una scelta precoce, considerata l’età dei ragazzi </a:t>
            </a:r>
            <a:r>
              <a:rPr b="1" lang="it" sz="1500">
                <a:solidFill>
                  <a:srgbClr val="000000"/>
                </a:solidFill>
              </a:rPr>
              <a:t>(è la prima decisione importante) </a:t>
            </a:r>
            <a:endParaRPr b="1" sz="15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❏"/>
            </a:pPr>
            <a:r>
              <a:rPr b="1" lang="it" sz="2000">
                <a:solidFill>
                  <a:srgbClr val="0000FF"/>
                </a:solidFill>
              </a:rPr>
              <a:t>Il condizionamento sociale, etnico e di genere </a:t>
            </a:r>
            <a:endParaRPr b="1" sz="2000">
              <a:solidFill>
                <a:srgbClr val="0000FF"/>
              </a:solidFill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5426" y="3664825"/>
            <a:ext cx="2206875" cy="1129300"/>
          </a:xfrm>
          <a:prstGeom prst="rect">
            <a:avLst/>
          </a:prstGeom>
          <a:noFill/>
          <a:ln cap="flat" cmpd="sng" w="19050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37200" y="847700"/>
            <a:ext cx="8520600" cy="40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❏"/>
            </a:pPr>
            <a:r>
              <a:rPr b="1" lang="it" sz="2000">
                <a:solidFill>
                  <a:srgbClr val="0000FF"/>
                </a:solidFill>
              </a:rPr>
              <a:t>per crescere </a:t>
            </a:r>
            <a:endParaRPr b="1"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❏"/>
            </a:pPr>
            <a:r>
              <a:rPr b="1" lang="it" sz="2000">
                <a:solidFill>
                  <a:srgbClr val="0000FF"/>
                </a:solidFill>
              </a:rPr>
              <a:t>per stimolare il ragazzo a pensare al proprio futuro </a:t>
            </a:r>
            <a:endParaRPr b="1"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❏"/>
            </a:pPr>
            <a:r>
              <a:rPr b="1" lang="it" sz="2000">
                <a:solidFill>
                  <a:srgbClr val="0000FF"/>
                </a:solidFill>
              </a:rPr>
              <a:t>stimolare il ragazzo ad assumersi le prime responsabilità </a:t>
            </a:r>
            <a:endParaRPr b="1" sz="2000">
              <a:solidFill>
                <a:srgbClr val="0000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rgbClr val="980000"/>
                </a:solidFill>
              </a:rPr>
              <a:t>Opportunità accompagnata dalla famiglia e dalla scuola </a:t>
            </a:r>
            <a:endParaRPr b="1" sz="20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/>
        </p:nvSpPr>
        <p:spPr>
          <a:xfrm>
            <a:off x="554500" y="108350"/>
            <a:ext cx="68772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/>
        </p:nvSpPr>
        <p:spPr>
          <a:xfrm>
            <a:off x="229600" y="133850"/>
            <a:ext cx="72021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it" sz="2600">
                <a:solidFill>
                  <a:srgbClr val="1155CC"/>
                </a:solidFill>
              </a:rPr>
              <a:t>  ...</a:t>
            </a:r>
            <a:r>
              <a:rPr b="1" lang="it" sz="2600">
                <a:solidFill>
                  <a:srgbClr val="1155CC"/>
                </a:solidFill>
              </a:rPr>
              <a:t>ma è un’opportunità</a:t>
            </a:r>
            <a:endParaRPr b="1" sz="2600">
              <a:solidFill>
                <a:srgbClr val="1155CC"/>
              </a:solidFill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">
            <a:off x="3339777" y="2846800"/>
            <a:ext cx="2007701" cy="1718551"/>
          </a:xfrm>
          <a:prstGeom prst="rect">
            <a:avLst/>
          </a:prstGeom>
          <a:noFill/>
          <a:ln cap="flat" cmpd="sng" w="19050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108350" y="655325"/>
            <a:ext cx="8775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900">
                <a:solidFill>
                  <a:srgbClr val="0000FF"/>
                </a:solidFill>
              </a:rPr>
              <a:t>              </a:t>
            </a:r>
            <a:r>
              <a:rPr b="1" i="1" lang="it" sz="2900">
                <a:solidFill>
                  <a:srgbClr val="0000FF"/>
                </a:solidFill>
              </a:rPr>
              <a:t>Una scelta</a:t>
            </a:r>
            <a:endParaRPr b="1" i="1" sz="29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it" sz="2900">
                <a:solidFill>
                  <a:srgbClr val="0000FF"/>
                </a:solidFill>
              </a:rPr>
              <a:t>             orientata al</a:t>
            </a:r>
            <a:endParaRPr b="1" i="1" sz="29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it" sz="2900">
                <a:solidFill>
                  <a:srgbClr val="0000FF"/>
                </a:solidFill>
              </a:rPr>
              <a:t>             SUCCESSO!</a:t>
            </a:r>
            <a:endParaRPr b="1" i="1" sz="29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it" sz="2900">
                <a:solidFill>
                  <a:srgbClr val="0000FF"/>
                </a:solidFill>
              </a:rPr>
              <a:t>    Realizzare il meglio di se</a:t>
            </a:r>
            <a:endParaRPr b="1" i="1" sz="29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i="1" lang="it" sz="2900">
                <a:solidFill>
                  <a:srgbClr val="0000FF"/>
                </a:solidFill>
              </a:rPr>
              <a:t>e costruire un mondo migliore!</a:t>
            </a:r>
            <a:endParaRPr b="1" i="1" sz="2900">
              <a:solidFill>
                <a:srgbClr val="0000FF"/>
              </a:solidFill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7951" y="1210975"/>
            <a:ext cx="2779475" cy="1907675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9550" y="248550"/>
            <a:ext cx="7132075" cy="4659125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1" name="Google Shape;111;p21"/>
          <p:cNvSpPr txBox="1"/>
          <p:nvPr/>
        </p:nvSpPr>
        <p:spPr>
          <a:xfrm>
            <a:off x="1994950" y="573625"/>
            <a:ext cx="46017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/>
        </p:nvSpPr>
        <p:spPr>
          <a:xfrm>
            <a:off x="2887275" y="242125"/>
            <a:ext cx="3052800" cy="9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000"/>
              <a:t>PROGETTO ORIENTAMENTO </a:t>
            </a:r>
            <a:endParaRPr b="1"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000"/>
              <a:t>CLASSI TERZE </a:t>
            </a:r>
            <a:endParaRPr b="1"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000"/>
              <a:t>Scuola Secondaria di Primo Grado </a:t>
            </a:r>
            <a:endParaRPr b="1"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800"/>
              <a:t>PARTE SECONDA </a:t>
            </a:r>
            <a:endParaRPr b="1"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600">
                <a:solidFill>
                  <a:schemeClr val="dk1"/>
                </a:solidFill>
              </a:rPr>
              <a:t>ISTITUTO COMPRENSIVO DI OLEVANO ROMANO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500">
                <a:solidFill>
                  <a:schemeClr val="dk1"/>
                </a:solidFill>
              </a:rPr>
              <a:t>ANNO SCOLASTICO 2020/2021</a:t>
            </a:r>
            <a:endParaRPr sz="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1"/>
          <p:cNvSpPr txBox="1"/>
          <p:nvPr/>
        </p:nvSpPr>
        <p:spPr>
          <a:xfrm>
            <a:off x="1325625" y="1647675"/>
            <a:ext cx="60678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660000"/>
                </a:solidFill>
              </a:rPr>
              <a:t>       </a:t>
            </a:r>
            <a:r>
              <a:rPr b="1" lang="it" sz="3100">
                <a:solidFill>
                  <a:srgbClr val="660000"/>
                </a:solidFill>
              </a:rPr>
              <a:t>SCELGO IO, SCEGLI TU…. </a:t>
            </a:r>
            <a:endParaRPr b="1" sz="3100">
              <a:solidFill>
                <a:srgbClr val="66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66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100">
                <a:solidFill>
                  <a:srgbClr val="660000"/>
                </a:solidFill>
              </a:rPr>
              <a:t>    SCEGLIAMO INSIEME???</a:t>
            </a:r>
            <a:endParaRPr b="1" sz="3100">
              <a:solidFill>
                <a:srgbClr val="66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66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660000"/>
                </a:solidFill>
              </a:rPr>
              <a:t>  Un momento di riflessione su come affrontare la     </a:t>
            </a:r>
            <a:endParaRPr b="1" sz="1800">
              <a:solidFill>
                <a:srgbClr val="66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660000"/>
                </a:solidFill>
              </a:rPr>
              <a:t>         scelta della scuola secondaria superiore.</a:t>
            </a:r>
            <a:endParaRPr b="1" sz="1800">
              <a:solidFill>
                <a:srgbClr val="660000"/>
              </a:solidFill>
            </a:endParaRPr>
          </a:p>
        </p:txBody>
      </p:sp>
      <p:sp>
        <p:nvSpPr>
          <p:cNvPr id="114" name="Google Shape;114;p21"/>
          <p:cNvSpPr txBox="1"/>
          <p:nvPr/>
        </p:nvSpPr>
        <p:spPr>
          <a:xfrm>
            <a:off x="2594075" y="4656125"/>
            <a:ext cx="26133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